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74" r:id="rId2"/>
    <p:sldId id="278" r:id="rId3"/>
    <p:sldId id="289" r:id="rId4"/>
    <p:sldId id="297" r:id="rId5"/>
    <p:sldId id="300" r:id="rId6"/>
    <p:sldId id="301" r:id="rId7"/>
    <p:sldId id="296" r:id="rId8"/>
    <p:sldId id="302" r:id="rId9"/>
    <p:sldId id="303" r:id="rId10"/>
    <p:sldId id="304" r:id="rId11"/>
    <p:sldId id="305" r:id="rId12"/>
    <p:sldId id="306" r:id="rId13"/>
    <p:sldId id="307" r:id="rId14"/>
    <p:sldId id="308" r:id="rId15"/>
    <p:sldId id="309" r:id="rId16"/>
    <p:sldId id="311" r:id="rId17"/>
    <p:sldId id="312" r:id="rId18"/>
    <p:sldId id="313" r:id="rId19"/>
    <p:sldId id="314" r:id="rId20"/>
    <p:sldId id="315" r:id="rId21"/>
    <p:sldId id="316" r:id="rId22"/>
    <p:sldId id="317" r:id="rId23"/>
    <p:sldId id="292" r:id="rId24"/>
    <p:sldId id="310" r:id="rId25"/>
    <p:sldId id="29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8E4"/>
    <a:srgbClr val="B0DDEC"/>
    <a:srgbClr val="0EE1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0" autoAdjust="0"/>
    <p:restoredTop sz="59388" autoAdjust="0"/>
  </p:normalViewPr>
  <p:slideViewPr>
    <p:cSldViewPr>
      <p:cViewPr varScale="1">
        <p:scale>
          <a:sx n="60" d="100"/>
          <a:sy n="60" d="100"/>
        </p:scale>
        <p:origin x="1182" y="60"/>
      </p:cViewPr>
      <p:guideLst>
        <p:guide orient="horz" pos="2160"/>
        <p:guide pos="3840"/>
      </p:guideLst>
    </p:cSldViewPr>
  </p:slideViewPr>
  <p:notesTextViewPr>
    <p:cViewPr>
      <p:scale>
        <a:sx n="100" d="100"/>
        <a:sy n="100" d="100"/>
      </p:scale>
      <p:origin x="0" y="0"/>
    </p:cViewPr>
  </p:notesTextViewPr>
  <p:notesViewPr>
    <p:cSldViewPr>
      <p:cViewPr varScale="1">
        <p:scale>
          <a:sx n="79" d="100"/>
          <a:sy n="79" d="100"/>
        </p:scale>
        <p:origin x="257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1D2555-A332-416D-8BCF-6CD08F84D22E}" type="datetimeFigureOut">
              <a:rPr lang="en-GB" smtClean="0"/>
              <a:t>07/05/2019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CF1525-EAA9-423F-85DD-8EF361C12270}" type="slidenum">
              <a:rPr lang="en-GB" smtClean="0"/>
              <a:t>‹#›</a:t>
            </a:fld>
            <a:endParaRPr lang="en-GB"/>
          </a:p>
        </p:txBody>
      </p:sp>
    </p:spTree>
    <p:extLst>
      <p:ext uri="{BB962C8B-B14F-4D97-AF65-F5344CB8AC3E}">
        <p14:creationId xmlns:p14="http://schemas.microsoft.com/office/powerpoint/2010/main" val="3692637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E80CC-CD0C-4BA3-AD7F-E94F152D2CC6}" type="datetimeFigureOut">
              <a:rPr lang="en-GB" smtClean="0"/>
              <a:t>07/05/2019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50672-1F6C-4C11-9351-2A9F3841C451}" type="slidenum">
              <a:rPr lang="en-GB" smtClean="0"/>
              <a:t>‹#›</a:t>
            </a:fld>
            <a:endParaRPr lang="en-GB"/>
          </a:p>
        </p:txBody>
      </p:sp>
    </p:spTree>
    <p:extLst>
      <p:ext uri="{BB962C8B-B14F-4D97-AF65-F5344CB8AC3E}">
        <p14:creationId xmlns:p14="http://schemas.microsoft.com/office/powerpoint/2010/main" val="4209320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Carbon_footprin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pload.wikimedia.org/wikipedia/commons/transcoded/7/79/Carbon_Footprint_simple-explanation_EN.webm/Carbon_Footprint_simple-explanation_EN.webm.360p.web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p>
          <a:p>
            <a:r>
              <a:rPr lang="en-GB" sz="1200" dirty="0" smtClean="0">
                <a:ln w="17780" cmpd="sng">
                  <a:noFill/>
                  <a:prstDash val="solid"/>
                  <a:miter lim="800000"/>
                </a:ln>
              </a:rPr>
              <a:t>Key</a:t>
            </a:r>
            <a:r>
              <a:rPr lang="en-GB" sz="1200" baseline="0" dirty="0" smtClean="0">
                <a:ln w="17780" cmpd="sng">
                  <a:noFill/>
                  <a:prstDash val="solid"/>
                  <a:miter lim="800000"/>
                </a:ln>
              </a:rPr>
              <a:t> questions</a:t>
            </a:r>
            <a:endParaRPr lang="en-GB" sz="1200" dirty="0" smtClean="0">
              <a:ln w="17780" cmpd="sng">
                <a:noFill/>
                <a:prstDash val="solid"/>
                <a:miter lim="800000"/>
              </a:ln>
            </a:endParaRP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Can you describe the different types of energy production?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Can you give examples of each?</a:t>
            </a:r>
            <a:endParaRPr lang="en-GB" dirty="0" smtClean="0"/>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1</a:t>
            </a:fld>
            <a:endParaRPr lang="en-GB"/>
          </a:p>
        </p:txBody>
      </p:sp>
    </p:spTree>
    <p:extLst>
      <p:ext uri="{BB962C8B-B14F-4D97-AF65-F5344CB8AC3E}">
        <p14:creationId xmlns:p14="http://schemas.microsoft.com/office/powerpoint/2010/main" val="384560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10</a:t>
            </a:fld>
            <a:endParaRPr lang="en-GB"/>
          </a:p>
        </p:txBody>
      </p:sp>
    </p:spTree>
    <p:extLst>
      <p:ext uri="{BB962C8B-B14F-4D97-AF65-F5344CB8AC3E}">
        <p14:creationId xmlns:p14="http://schemas.microsoft.com/office/powerpoint/2010/main" val="1361836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11</a:t>
            </a:fld>
            <a:endParaRPr lang="en-GB"/>
          </a:p>
        </p:txBody>
      </p:sp>
    </p:spTree>
    <p:extLst>
      <p:ext uri="{BB962C8B-B14F-4D97-AF65-F5344CB8AC3E}">
        <p14:creationId xmlns:p14="http://schemas.microsoft.com/office/powerpoint/2010/main" val="2139098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12</a:t>
            </a:fld>
            <a:endParaRPr lang="en-GB"/>
          </a:p>
        </p:txBody>
      </p:sp>
    </p:spTree>
    <p:extLst>
      <p:ext uri="{BB962C8B-B14F-4D97-AF65-F5344CB8AC3E}">
        <p14:creationId xmlns:p14="http://schemas.microsoft.com/office/powerpoint/2010/main" val="678212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13</a:t>
            </a:fld>
            <a:endParaRPr lang="en-GB"/>
          </a:p>
        </p:txBody>
      </p:sp>
    </p:spTree>
    <p:extLst>
      <p:ext uri="{BB962C8B-B14F-4D97-AF65-F5344CB8AC3E}">
        <p14:creationId xmlns:p14="http://schemas.microsoft.com/office/powerpoint/2010/main" val="2231698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video</a:t>
            </a:r>
            <a:r>
              <a:rPr lang="en-GB" sz="1200" kern="1200" baseline="0" dirty="0" smtClean="0">
                <a:solidFill>
                  <a:schemeClr val="tx1"/>
                </a:solidFill>
                <a:effectLst/>
                <a:latin typeface="+mn-lt"/>
                <a:ea typeface="+mn-ea"/>
                <a:cs typeface="+mn-cs"/>
              </a:rPr>
              <a:t> is linked to the Wikipedia page about Carbon footprint.</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Link to the page, where the video is displayed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3"/>
              </a:rPr>
              <a:t>https://en.wikipedia.org/wiki/Carbon_footprint</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Direct link to the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smtClean="0">
                <a:solidFill>
                  <a:schemeClr val="tx1"/>
                </a:solidFill>
                <a:effectLst/>
                <a:latin typeface="+mn-lt"/>
                <a:ea typeface="+mn-ea"/>
                <a:cs typeface="+mn-cs"/>
                <a:hlinkClick r:id="rId4"/>
              </a:rPr>
              <a:t>https://upload.wikimedia.org/wikipedia/commons/transcoded/7/79/Carbon_Footprint_simple-explanation_EN.webm/Carbon_Footprint_simple-explanation_EN.webm.360p.webm</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14</a:t>
            </a:fld>
            <a:endParaRPr lang="en-GB"/>
          </a:p>
        </p:txBody>
      </p:sp>
    </p:spTree>
    <p:extLst>
      <p:ext uri="{BB962C8B-B14F-4D97-AF65-F5344CB8AC3E}">
        <p14:creationId xmlns:p14="http://schemas.microsoft.com/office/powerpoint/2010/main" val="4046112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Instructions for making 'My Carbon Footprint' diagram:</a:t>
            </a:r>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1. Put the title: 'My Caron Footprint' in the middle of a big sheet of paper.</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2. Around this draw bubbles – for example: </a:t>
            </a:r>
            <a:r>
              <a:rPr lang="en-GB" sz="1200" b="1" kern="1200" dirty="0" smtClean="0">
                <a:solidFill>
                  <a:schemeClr val="tx1"/>
                </a:solidFill>
                <a:effectLst/>
                <a:latin typeface="+mn-lt"/>
                <a:ea typeface="+mn-ea"/>
                <a:cs typeface="+mn-cs"/>
              </a:rPr>
              <a:t>food</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clothing</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travel</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heating</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leisure</a:t>
            </a:r>
            <a:r>
              <a:rPr lang="en-GB" sz="1200" kern="1200" dirty="0" smtClean="0">
                <a:solidFill>
                  <a:schemeClr val="tx1"/>
                </a:solidFill>
                <a:effectLst/>
                <a:latin typeface="+mn-lt"/>
                <a:ea typeface="+mn-ea"/>
                <a:cs typeface="+mn-cs"/>
              </a:rPr>
              <a:t> and </a:t>
            </a:r>
            <a:r>
              <a:rPr lang="en-GB" sz="1200" b="1" kern="1200" dirty="0" smtClean="0">
                <a:solidFill>
                  <a:schemeClr val="tx1"/>
                </a:solidFill>
                <a:effectLst/>
                <a:latin typeface="+mn-lt"/>
                <a:ea typeface="+mn-ea"/>
                <a:cs typeface="+mn-cs"/>
              </a:rPr>
              <a:t>society</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(Slides 16 – 20 include prompts for each category)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3. Draw more bubbles that branch off from the examples mentioned in point 2. In these bubbles break down what's involved in making or using the products or events that you list. Try to have at least three bubbles in your branches. Too few and your diagram will be incomplete, too many and you'll run out of room; so pick examples that you think are </a:t>
            </a:r>
            <a:r>
              <a:rPr lang="en-GB" sz="1200" b="1" kern="1200" dirty="0" smtClean="0">
                <a:solidFill>
                  <a:schemeClr val="tx1"/>
                </a:solidFill>
                <a:effectLst/>
                <a:latin typeface="+mn-lt"/>
                <a:ea typeface="+mn-ea"/>
                <a:cs typeface="+mn-cs"/>
              </a:rPr>
              <a:t>closest to what you do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4. As you branch off bubbles you'll see that you end up with layers of bubbles that surround your diagram. As you keep branching outwards, notice that your list starts to mention what things </a:t>
            </a:r>
            <a:r>
              <a:rPr lang="en-GB" sz="1200" b="1" kern="1200" dirty="0" smtClean="0">
                <a:solidFill>
                  <a:schemeClr val="tx1"/>
                </a:solidFill>
                <a:effectLst/>
                <a:latin typeface="+mn-lt"/>
                <a:ea typeface="+mn-ea"/>
                <a:cs typeface="+mn-cs"/>
              </a:rPr>
              <a:t>are made of </a:t>
            </a:r>
            <a:r>
              <a:rPr lang="en-GB" sz="1200" kern="1200" dirty="0" smtClean="0">
                <a:solidFill>
                  <a:schemeClr val="tx1"/>
                </a:solidFill>
                <a:effectLst/>
                <a:latin typeface="+mn-lt"/>
                <a:ea typeface="+mn-ea"/>
                <a:cs typeface="+mn-cs"/>
              </a:rPr>
              <a:t>like metal, plastic, bricks, tarmac, fabric, and  things like fuel: oil, petrol, diesel, gas, electricity. If you were to keep going outwards many of the outer layer of bubbles would end up being about plants and how they make food for us or for the animals we eat, and trapped the energy of sunlight that eventually became fossil fuels.</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15</a:t>
            </a:fld>
            <a:endParaRPr lang="en-GB"/>
          </a:p>
        </p:txBody>
      </p:sp>
    </p:spTree>
    <p:extLst>
      <p:ext uri="{BB962C8B-B14F-4D97-AF65-F5344CB8AC3E}">
        <p14:creationId xmlns:p14="http://schemas.microsoft.com/office/powerpoint/2010/main" val="3692084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16</a:t>
            </a:fld>
            <a:endParaRPr lang="en-GB"/>
          </a:p>
        </p:txBody>
      </p:sp>
    </p:spTree>
    <p:extLst>
      <p:ext uri="{BB962C8B-B14F-4D97-AF65-F5344CB8AC3E}">
        <p14:creationId xmlns:p14="http://schemas.microsoft.com/office/powerpoint/2010/main" val="333751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17</a:t>
            </a:fld>
            <a:endParaRPr lang="en-GB"/>
          </a:p>
        </p:txBody>
      </p:sp>
    </p:spTree>
    <p:extLst>
      <p:ext uri="{BB962C8B-B14F-4D97-AF65-F5344CB8AC3E}">
        <p14:creationId xmlns:p14="http://schemas.microsoft.com/office/powerpoint/2010/main" val="331352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18</a:t>
            </a:fld>
            <a:endParaRPr lang="en-GB"/>
          </a:p>
        </p:txBody>
      </p:sp>
    </p:spTree>
    <p:extLst>
      <p:ext uri="{BB962C8B-B14F-4D97-AF65-F5344CB8AC3E}">
        <p14:creationId xmlns:p14="http://schemas.microsoft.com/office/powerpoint/2010/main" val="1391358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19</a:t>
            </a:fld>
            <a:endParaRPr lang="en-GB"/>
          </a:p>
        </p:txBody>
      </p:sp>
    </p:spTree>
    <p:extLst>
      <p:ext uri="{BB962C8B-B14F-4D97-AF65-F5344CB8AC3E}">
        <p14:creationId xmlns:p14="http://schemas.microsoft.com/office/powerpoint/2010/main" val="393001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2</a:t>
            </a:fld>
            <a:endParaRPr lang="en-GB"/>
          </a:p>
        </p:txBody>
      </p:sp>
    </p:spTree>
    <p:extLst>
      <p:ext uri="{BB962C8B-B14F-4D97-AF65-F5344CB8AC3E}">
        <p14:creationId xmlns:p14="http://schemas.microsoft.com/office/powerpoint/2010/main" val="185343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20</a:t>
            </a:fld>
            <a:endParaRPr lang="en-GB"/>
          </a:p>
        </p:txBody>
      </p:sp>
    </p:spTree>
    <p:extLst>
      <p:ext uri="{BB962C8B-B14F-4D97-AF65-F5344CB8AC3E}">
        <p14:creationId xmlns:p14="http://schemas.microsoft.com/office/powerpoint/2010/main" val="1580153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21</a:t>
            </a:fld>
            <a:endParaRPr lang="en-GB"/>
          </a:p>
        </p:txBody>
      </p:sp>
    </p:spTree>
    <p:extLst>
      <p:ext uri="{BB962C8B-B14F-4D97-AF65-F5344CB8AC3E}">
        <p14:creationId xmlns:p14="http://schemas.microsoft.com/office/powerpoint/2010/main" val="3532613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a:t>
            </a:r>
          </a:p>
          <a:p>
            <a:r>
              <a:rPr lang="en-GB" sz="1200" kern="1200" dirty="0" smtClean="0">
                <a:solidFill>
                  <a:schemeClr val="tx1"/>
                </a:solidFill>
                <a:effectLst/>
                <a:latin typeface="+mn-lt"/>
                <a:ea typeface="+mn-ea"/>
                <a:cs typeface="+mn-cs"/>
              </a:rPr>
              <a:t>The </a:t>
            </a:r>
            <a:r>
              <a:rPr lang="en-GB" sz="1200" kern="1200" dirty="0" err="1" smtClean="0">
                <a:solidFill>
                  <a:schemeClr val="tx1"/>
                </a:solidFill>
                <a:effectLst/>
                <a:latin typeface="+mn-lt"/>
                <a:ea typeface="+mn-ea"/>
                <a:cs typeface="+mn-cs"/>
              </a:rPr>
              <a:t>Ecoworld</a:t>
            </a:r>
            <a:r>
              <a:rPr lang="en-GB" sz="1200" kern="1200" dirty="0" smtClean="0">
                <a:solidFill>
                  <a:schemeClr val="tx1"/>
                </a:solidFill>
                <a:effectLst/>
                <a:latin typeface="+mn-lt"/>
                <a:ea typeface="+mn-ea"/>
                <a:cs typeface="+mn-cs"/>
              </a:rPr>
              <a:t> website</a:t>
            </a:r>
            <a:r>
              <a:rPr lang="en-GB" sz="1200" kern="1200" baseline="0" dirty="0" smtClean="0">
                <a:solidFill>
                  <a:schemeClr val="tx1"/>
                </a:solidFill>
                <a:effectLst/>
                <a:latin typeface="+mn-lt"/>
                <a:ea typeface="+mn-ea"/>
                <a:cs typeface="+mn-cs"/>
              </a:rPr>
              <a:t> includes several animations and activities covering the topic of the </a:t>
            </a:r>
            <a:r>
              <a:rPr lang="en-GB" sz="1200" b="1" kern="1200" baseline="0" dirty="0" smtClean="0">
                <a:solidFill>
                  <a:schemeClr val="tx1"/>
                </a:solidFill>
                <a:effectLst/>
                <a:latin typeface="+mn-lt"/>
                <a:ea typeface="+mn-ea"/>
                <a:cs typeface="+mn-cs"/>
              </a:rPr>
              <a:t>reduce, reuse and recycle</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22</a:t>
            </a:fld>
            <a:endParaRPr lang="en-GB"/>
          </a:p>
        </p:txBody>
      </p:sp>
    </p:spTree>
    <p:extLst>
      <p:ext uri="{BB962C8B-B14F-4D97-AF65-F5344CB8AC3E}">
        <p14:creationId xmlns:p14="http://schemas.microsoft.com/office/powerpoint/2010/main" val="155364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23</a:t>
            </a:fld>
            <a:endParaRPr lang="en-GB"/>
          </a:p>
        </p:txBody>
      </p:sp>
    </p:spTree>
    <p:extLst>
      <p:ext uri="{BB962C8B-B14F-4D97-AF65-F5344CB8AC3E}">
        <p14:creationId xmlns:p14="http://schemas.microsoft.com/office/powerpoint/2010/main" val="3401794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 </a:t>
            </a:r>
          </a:p>
          <a:p>
            <a:r>
              <a:rPr lang="en-GB" sz="1200" kern="1200" dirty="0" smtClean="0">
                <a:solidFill>
                  <a:schemeClr val="tx1"/>
                </a:solidFill>
                <a:effectLst/>
                <a:latin typeface="+mn-lt"/>
                <a:ea typeface="+mn-ea"/>
                <a:cs typeface="+mn-cs"/>
              </a:rPr>
              <a:t>Use this writing prompt to create ideas about imagined experiences from the future.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Ask pupils to think about what could happen in the future if climate change were to rise above 2</a:t>
            </a:r>
            <a:r>
              <a:rPr lang="en-GB" sz="1200" kern="1200" baseline="30000" dirty="0" smtClean="0">
                <a:solidFill>
                  <a:schemeClr val="tx1"/>
                </a:solidFill>
                <a:effectLst/>
                <a:latin typeface="+mn-lt"/>
                <a:ea typeface="+mn-ea"/>
                <a:cs typeface="+mn-cs"/>
              </a:rPr>
              <a:t>o</a:t>
            </a:r>
            <a:r>
              <a:rPr lang="en-GB" sz="1200" kern="1200" dirty="0" smtClean="0">
                <a:solidFill>
                  <a:schemeClr val="tx1"/>
                </a:solidFill>
                <a:effectLst/>
                <a:latin typeface="+mn-lt"/>
                <a:ea typeface="+mn-ea"/>
                <a:cs typeface="+mn-cs"/>
              </a:rPr>
              <a:t>C. For example, the Mediterranean is a shallow sea and like the former Aral sea in Kazakhstan and Uzbekistan, it could be at risk of vanishing if global warming were to accelerate. </a:t>
            </a:r>
          </a:p>
          <a:p>
            <a:r>
              <a:rPr lang="en-GB" sz="1200" kern="1200" dirty="0" smtClean="0">
                <a:solidFill>
                  <a:schemeClr val="tx1"/>
                </a:solidFill>
                <a:effectLst/>
                <a:latin typeface="+mn-lt"/>
                <a:ea typeface="+mn-ea"/>
                <a:cs typeface="+mn-cs"/>
              </a:rPr>
              <a:t>Ask pupils to imagine being in the far future, when there has been hundreds of years of drought, desertification, and food shortages.</a:t>
            </a:r>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What would someone from the future think about us today if we fail to control climate change? </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24</a:t>
            </a:fld>
            <a:endParaRPr lang="en-GB"/>
          </a:p>
        </p:txBody>
      </p:sp>
    </p:spTree>
    <p:extLst>
      <p:ext uri="{BB962C8B-B14F-4D97-AF65-F5344CB8AC3E}">
        <p14:creationId xmlns:p14="http://schemas.microsoft.com/office/powerpoint/2010/main" val="590174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endParaRPr lang="en-GB" b="1" dirty="0" smtClean="0"/>
          </a:p>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25</a:t>
            </a:fld>
            <a:endParaRPr lang="en-GB"/>
          </a:p>
        </p:txBody>
      </p:sp>
    </p:spTree>
    <p:extLst>
      <p:ext uri="{BB962C8B-B14F-4D97-AF65-F5344CB8AC3E}">
        <p14:creationId xmlns:p14="http://schemas.microsoft.com/office/powerpoint/2010/main" val="405039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p>
          <a:p>
            <a:r>
              <a:rPr lang="en-GB" dirty="0" smtClean="0"/>
              <a:t>Display or distribute the images on the next slide.</a:t>
            </a:r>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3</a:t>
            </a:fld>
            <a:endParaRPr lang="en-GB"/>
          </a:p>
        </p:txBody>
      </p:sp>
    </p:spTree>
    <p:extLst>
      <p:ext uri="{BB962C8B-B14F-4D97-AF65-F5344CB8AC3E}">
        <p14:creationId xmlns:p14="http://schemas.microsoft.com/office/powerpoint/2010/main" val="36875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750672-1F6C-4C11-9351-2A9F3841C451}" type="slidenum">
              <a:rPr lang="en-GB" smtClean="0"/>
              <a:t>4</a:t>
            </a:fld>
            <a:endParaRPr lang="en-GB"/>
          </a:p>
        </p:txBody>
      </p:sp>
    </p:spTree>
    <p:extLst>
      <p:ext uri="{BB962C8B-B14F-4D97-AF65-F5344CB8AC3E}">
        <p14:creationId xmlns:p14="http://schemas.microsoft.com/office/powerpoint/2010/main" val="245373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p>
          <a:p>
            <a:endParaRPr lang="en-GB" dirty="0" smtClean="0"/>
          </a:p>
          <a:p>
            <a:r>
              <a:rPr lang="en-GB" sz="1200" kern="1200" dirty="0" smtClean="0">
                <a:solidFill>
                  <a:schemeClr val="tx1"/>
                </a:solidFill>
                <a:effectLst/>
                <a:latin typeface="+mn-lt"/>
                <a:ea typeface="+mn-ea"/>
                <a:cs typeface="+mn-cs"/>
              </a:rPr>
              <a:t>Think about </a:t>
            </a:r>
            <a:r>
              <a:rPr lang="en-GB" sz="1200" b="1" kern="1200" dirty="0" smtClean="0">
                <a:solidFill>
                  <a:schemeClr val="tx1"/>
                </a:solidFill>
                <a:effectLst/>
                <a:latin typeface="+mn-lt"/>
                <a:ea typeface="+mn-ea"/>
                <a:cs typeface="+mn-cs"/>
              </a:rPr>
              <a:t>direct</a:t>
            </a:r>
            <a:r>
              <a:rPr lang="en-GB" sz="1200" kern="1200" dirty="0" smtClean="0">
                <a:solidFill>
                  <a:schemeClr val="tx1"/>
                </a:solidFill>
                <a:effectLst/>
                <a:latin typeface="+mn-lt"/>
                <a:ea typeface="+mn-ea"/>
                <a:cs typeface="+mn-cs"/>
              </a:rPr>
              <a:t> energy use.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Working in small groups make lists of:</a:t>
            </a:r>
          </a:p>
          <a:p>
            <a:pPr lvl="0"/>
            <a:r>
              <a:rPr lang="en-GB" sz="1200" kern="1200" dirty="0" smtClean="0">
                <a:solidFill>
                  <a:schemeClr val="tx1"/>
                </a:solidFill>
                <a:effectLst/>
                <a:latin typeface="+mn-lt"/>
                <a:ea typeface="+mn-ea"/>
                <a:cs typeface="+mn-cs"/>
              </a:rPr>
              <a:t>things that you plug in (e.g. phone chargers, computers, televisions, MP3 players); </a:t>
            </a:r>
          </a:p>
          <a:p>
            <a:pPr lvl="0"/>
            <a:r>
              <a:rPr lang="en-GB" sz="1200" kern="1200" dirty="0" smtClean="0">
                <a:solidFill>
                  <a:schemeClr val="tx1"/>
                </a:solidFill>
                <a:effectLst/>
                <a:latin typeface="+mn-lt"/>
                <a:ea typeface="+mn-ea"/>
                <a:cs typeface="+mn-cs"/>
              </a:rPr>
              <a:t>things that use batteries (e.g. remote controlled toys, portable radios);</a:t>
            </a:r>
          </a:p>
          <a:p>
            <a:pPr lvl="0"/>
            <a:r>
              <a:rPr lang="en-GB" sz="1200" kern="1200" dirty="0" smtClean="0">
                <a:solidFill>
                  <a:schemeClr val="tx1"/>
                </a:solidFill>
                <a:effectLst/>
                <a:latin typeface="+mn-lt"/>
                <a:ea typeface="+mn-ea"/>
                <a:cs typeface="+mn-cs"/>
              </a:rPr>
              <a:t>things that you switch on (e.g. lights, a heater, central heating); </a:t>
            </a:r>
          </a:p>
          <a:p>
            <a:pPr lvl="0"/>
            <a:r>
              <a:rPr lang="en-GB" sz="1200" kern="1200" dirty="0" smtClean="0">
                <a:solidFill>
                  <a:schemeClr val="tx1"/>
                </a:solidFill>
                <a:effectLst/>
                <a:latin typeface="+mn-lt"/>
                <a:ea typeface="+mn-ea"/>
                <a:cs typeface="+mn-cs"/>
              </a:rPr>
              <a:t>things that burn (e.g. a gas cooker, a solid fuel fire, oil-fired heating)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Think about where you use energy </a:t>
            </a:r>
            <a:r>
              <a:rPr lang="en-GB" sz="1200" b="1" kern="1200" dirty="0" smtClean="0">
                <a:solidFill>
                  <a:schemeClr val="tx1"/>
                </a:solidFill>
                <a:effectLst/>
                <a:latin typeface="+mn-lt"/>
                <a:ea typeface="+mn-ea"/>
                <a:cs typeface="+mn-cs"/>
              </a:rPr>
              <a:t>indirectly</a:t>
            </a:r>
            <a:r>
              <a:rPr lang="en-GB" sz="1200" kern="1200" dirty="0" smtClean="0">
                <a:solidFill>
                  <a:schemeClr val="tx1"/>
                </a:solidFill>
                <a:effectLst/>
                <a:latin typeface="+mn-lt"/>
                <a:ea typeface="+mn-ea"/>
                <a:cs typeface="+mn-cs"/>
              </a:rPr>
              <a:t> at home, add these to your list.</a:t>
            </a:r>
          </a:p>
          <a:p>
            <a:r>
              <a:rPr lang="en-GB" sz="1200" kern="1200" dirty="0" smtClean="0">
                <a:solidFill>
                  <a:schemeClr val="tx1"/>
                </a:solidFill>
                <a:effectLst/>
                <a:latin typeface="+mn-lt"/>
                <a:ea typeface="+mn-ea"/>
                <a:cs typeface="+mn-cs"/>
              </a:rPr>
              <a:t>How do you use water without realising it? (For example, energy is needed to filter tap water and to package and transport food). </a:t>
            </a:r>
          </a:p>
        </p:txBody>
      </p:sp>
      <p:sp>
        <p:nvSpPr>
          <p:cNvPr id="4" name="Slide Number Placeholder 3"/>
          <p:cNvSpPr>
            <a:spLocks noGrp="1"/>
          </p:cNvSpPr>
          <p:nvPr>
            <p:ph type="sldNum" sz="quarter" idx="10"/>
          </p:nvPr>
        </p:nvSpPr>
        <p:spPr/>
        <p:txBody>
          <a:bodyPr/>
          <a:lstStyle/>
          <a:p>
            <a:fld id="{78750672-1F6C-4C11-9351-2A9F3841C451}" type="slidenum">
              <a:rPr lang="en-GB" smtClean="0"/>
              <a:t>5</a:t>
            </a:fld>
            <a:endParaRPr lang="en-GB"/>
          </a:p>
        </p:txBody>
      </p:sp>
    </p:spTree>
    <p:extLst>
      <p:ext uri="{BB962C8B-B14F-4D97-AF65-F5344CB8AC3E}">
        <p14:creationId xmlns:p14="http://schemas.microsoft.com/office/powerpoint/2010/main" val="588619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Teacher’s notes</a:t>
            </a: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Prompt questions: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leave electrical devices turned on when no-one is using them?</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use old-fashioned light bulbs instead of energy saving ones?</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leave devices on standby when they could be turned off?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heat spaces more than necessary (e.g. leaving radiators on at full heat in spare rooms)?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 you heat more water than they need (e.g. over-filling kettles and saucepans)?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Does energy 'escape'? Do you have open windows when the heating is on? </a:t>
            </a:r>
          </a:p>
          <a:p>
            <a:pPr marL="171450" lvl="0" indent="-171450">
              <a:buFont typeface="Arial" panose="020B0604020202020204" pitchFamily="34" charset="0"/>
              <a:buChar char="•"/>
            </a:pPr>
            <a:r>
              <a:rPr lang="en-GB" sz="1200" kern="1200" dirty="0" smtClean="0">
                <a:solidFill>
                  <a:schemeClr val="tx1"/>
                </a:solidFill>
                <a:effectLst/>
                <a:latin typeface="+mn-lt"/>
                <a:ea typeface="+mn-ea"/>
                <a:cs typeface="+mn-cs"/>
              </a:rPr>
              <a:t>Is the house draughty? Do you leave the fridge door open for ages when choosing a snack?</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6</a:t>
            </a:fld>
            <a:endParaRPr lang="en-GB"/>
          </a:p>
        </p:txBody>
      </p:sp>
    </p:spTree>
    <p:extLst>
      <p:ext uri="{BB962C8B-B14F-4D97-AF65-F5344CB8AC3E}">
        <p14:creationId xmlns:p14="http://schemas.microsoft.com/office/powerpoint/2010/main" val="362411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notes</a:t>
            </a:r>
            <a:endParaRPr lang="en-GB" sz="1200" baseline="0" dirty="0" smtClean="0">
              <a:ln w="17780" cmpd="sng">
                <a:noFill/>
                <a:prstDash val="solid"/>
                <a:miter lim="800000"/>
              </a:ln>
            </a:endParaRPr>
          </a:p>
          <a:p>
            <a:r>
              <a:rPr lang="en-GB" sz="1200" kern="1200" dirty="0" smtClean="0">
                <a:solidFill>
                  <a:schemeClr val="tx1"/>
                </a:solidFill>
                <a:effectLst/>
                <a:latin typeface="+mn-lt"/>
                <a:ea typeface="+mn-ea"/>
                <a:cs typeface="+mn-cs"/>
              </a:rPr>
              <a:t>Ask pupils to review their saving and wasting energy  lists after watching the animation.</a:t>
            </a:r>
          </a:p>
          <a:p>
            <a:r>
              <a:rPr lang="en-GB" sz="1200" kern="1200" dirty="0" smtClean="0">
                <a:solidFill>
                  <a:schemeClr val="tx1"/>
                </a:solidFill>
                <a:effectLst/>
                <a:latin typeface="+mn-lt"/>
                <a:ea typeface="+mn-ea"/>
                <a:cs typeface="+mn-cs"/>
              </a:rPr>
              <a:t>Discuss how they and family members can save energy at home.</a:t>
            </a:r>
          </a:p>
          <a:p>
            <a:endParaRPr lang="en-GB" sz="1200" dirty="0" smtClean="0">
              <a:ln w="17780" cmpd="sng">
                <a:noFill/>
                <a:prstDash val="solid"/>
                <a:miter lim="800000"/>
              </a:ln>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7</a:t>
            </a:fld>
            <a:endParaRPr lang="en-GB"/>
          </a:p>
        </p:txBody>
      </p:sp>
    </p:spTree>
    <p:extLst>
      <p:ext uri="{BB962C8B-B14F-4D97-AF65-F5344CB8AC3E}">
        <p14:creationId xmlns:p14="http://schemas.microsoft.com/office/powerpoint/2010/main" val="368544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8</a:t>
            </a:fld>
            <a:endParaRPr lang="en-GB"/>
          </a:p>
        </p:txBody>
      </p:sp>
    </p:spTree>
    <p:extLst>
      <p:ext uri="{BB962C8B-B14F-4D97-AF65-F5344CB8AC3E}">
        <p14:creationId xmlns:p14="http://schemas.microsoft.com/office/powerpoint/2010/main" val="905739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750672-1F6C-4C11-9351-2A9F3841C451}" type="slidenum">
              <a:rPr lang="en-GB" smtClean="0"/>
              <a:t>9</a:t>
            </a:fld>
            <a:endParaRPr lang="en-GB"/>
          </a:p>
        </p:txBody>
      </p:sp>
    </p:spTree>
    <p:extLst>
      <p:ext uri="{BB962C8B-B14F-4D97-AF65-F5344CB8AC3E}">
        <p14:creationId xmlns:p14="http://schemas.microsoft.com/office/powerpoint/2010/main" val="5997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028467-8ED1-4DEF-8BF1-2702C42FDE87}" type="datetimeFigureOut">
              <a:rPr lang="en-GB" smtClean="0"/>
              <a:pPr/>
              <a:t>07/05/2019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8CD67D-DF3C-48EF-B8E0-87F69D5F331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28467-8ED1-4DEF-8BF1-2702C42FDE87}" type="datetimeFigureOut">
              <a:rPr lang="en-GB" smtClean="0"/>
              <a:pPr/>
              <a:t>07/05/2019</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CD67D-DF3C-48EF-B8E0-87F69D5F331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upload.wikimedia.org/wikipedia/commons/transcoded/7/79/Carbon_Footprint_simple-explanation_EN.webm/Carbon_Footprint_simple-explanation_EN.webm.360p.webm"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www.ecoworld.org.uk/assets/docs/teachers/energy/my-carbon-footprint-example.pdf"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ecoworld.org.uk/three_Rs.php"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hyperlink" Target="http://www.ecoworld.org.uk/activities/carbon-challenge/single_player/index.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ecoworld.org.uk/"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Where does energy come from?</a:t>
            </a:r>
            <a:endParaRPr lang="en-US" sz="4000" dirty="0">
              <a:ln w="17780" cmpd="sng">
                <a:noFill/>
                <a:prstDash val="solid"/>
                <a:miter lim="800000"/>
              </a:ln>
            </a:endParaRPr>
          </a:p>
        </p:txBody>
      </p:sp>
      <p:pic>
        <p:nvPicPr>
          <p:cNvPr id="4" name="where-does-energy-come-fr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3436" y="1081028"/>
            <a:ext cx="9921907" cy="5581073"/>
          </a:xfrm>
          <a:prstGeom prst="rect">
            <a:avLst/>
          </a:prstGeom>
        </p:spPr>
      </p:pic>
    </p:spTree>
    <p:extLst>
      <p:ext uri="{BB962C8B-B14F-4D97-AF65-F5344CB8AC3E}">
        <p14:creationId xmlns:p14="http://schemas.microsoft.com/office/powerpoint/2010/main" val="1592274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72184" y="3284984"/>
            <a:ext cx="1561994"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1055440" y="1484784"/>
            <a:ext cx="10297144" cy="16561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Carbon emissions</a:t>
            </a:r>
            <a:endParaRPr lang="en-GB" sz="3600" dirty="0" smtClean="0">
              <a:ln w="17780" cmpd="sng">
                <a:noFill/>
                <a:prstDash val="solid"/>
                <a:miter lim="800000"/>
              </a:ln>
            </a:endParaRPr>
          </a:p>
        </p:txBody>
      </p:sp>
      <p:sp>
        <p:nvSpPr>
          <p:cNvPr id="4" name="Rectangle 3"/>
          <p:cNvSpPr/>
          <p:nvPr/>
        </p:nvSpPr>
        <p:spPr>
          <a:xfrm>
            <a:off x="1172184" y="1623571"/>
            <a:ext cx="9820360" cy="1877437"/>
          </a:xfrm>
          <a:prstGeom prst="rect">
            <a:avLst/>
          </a:prstGeom>
          <a:noFill/>
        </p:spPr>
        <p:txBody>
          <a:bodyPr wrap="square" lIns="91440" tIns="45720" rIns="91440" bIns="45720">
            <a:spAutoFit/>
          </a:bodyPr>
          <a:lstStyle/>
          <a:p>
            <a:r>
              <a:rPr lang="en-GB" sz="2400" dirty="0"/>
              <a:t>We can all contribute to reducing carbon dioxide emissions by reducing energy use. Investigate these terms about carbon and use them to guide your thinking in the activities that follow.</a:t>
            </a:r>
          </a:p>
          <a:p>
            <a:endParaRPr lang="en-GB" sz="4400" dirty="0">
              <a:ln w="17780" cmpd="sng">
                <a:noFill/>
                <a:prstDash val="solid"/>
                <a:miter lim="800000"/>
              </a:ln>
            </a:endParaRPr>
          </a:p>
        </p:txBody>
      </p:sp>
      <p:sp>
        <p:nvSpPr>
          <p:cNvPr id="7" name="Rectangle 6"/>
          <p:cNvSpPr/>
          <p:nvPr/>
        </p:nvSpPr>
        <p:spPr>
          <a:xfrm>
            <a:off x="1343472" y="3284984"/>
            <a:ext cx="1390706" cy="461665"/>
          </a:xfrm>
          <a:prstGeom prst="rect">
            <a:avLst/>
          </a:prstGeom>
          <a:noFill/>
        </p:spPr>
        <p:txBody>
          <a:bodyPr wrap="square" lIns="91440" tIns="45720" rIns="91440" bIns="45720">
            <a:spAutoFit/>
          </a:bodyPr>
          <a:lstStyle/>
          <a:p>
            <a:r>
              <a:rPr lang="en-GB" sz="2400" dirty="0" smtClean="0"/>
              <a:t>Carbon</a:t>
            </a:r>
            <a:endParaRPr lang="en-GB" sz="4400" dirty="0">
              <a:ln w="17780" cmpd="sng">
                <a:noFill/>
                <a:prstDash val="solid"/>
                <a:miter lim="800000"/>
              </a:ln>
            </a:endParaRPr>
          </a:p>
        </p:txBody>
      </p:sp>
      <p:sp>
        <p:nvSpPr>
          <p:cNvPr id="8" name="Rounded Rectangle 7"/>
          <p:cNvSpPr/>
          <p:nvPr/>
        </p:nvSpPr>
        <p:spPr>
          <a:xfrm>
            <a:off x="1172184" y="4020870"/>
            <a:ext cx="2691568"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0" name="Rectangle 9"/>
          <p:cNvSpPr/>
          <p:nvPr/>
        </p:nvSpPr>
        <p:spPr>
          <a:xfrm>
            <a:off x="1343472" y="4020870"/>
            <a:ext cx="2088232" cy="461665"/>
          </a:xfrm>
          <a:prstGeom prst="rect">
            <a:avLst/>
          </a:prstGeom>
          <a:noFill/>
        </p:spPr>
        <p:txBody>
          <a:bodyPr wrap="square" lIns="91440" tIns="45720" rIns="91440" bIns="45720">
            <a:spAutoFit/>
          </a:bodyPr>
          <a:lstStyle/>
          <a:p>
            <a:r>
              <a:rPr lang="en-GB" sz="2400" dirty="0" smtClean="0"/>
              <a:t>Carbon dioxide</a:t>
            </a:r>
            <a:endParaRPr lang="en-GB" sz="4400" dirty="0">
              <a:ln w="17780" cmpd="sng">
                <a:noFill/>
                <a:prstDash val="solid"/>
                <a:miter lim="800000"/>
              </a:ln>
            </a:endParaRPr>
          </a:p>
        </p:txBody>
      </p:sp>
      <p:sp>
        <p:nvSpPr>
          <p:cNvPr id="11" name="Rounded Rectangle 10"/>
          <p:cNvSpPr/>
          <p:nvPr/>
        </p:nvSpPr>
        <p:spPr>
          <a:xfrm>
            <a:off x="1172184" y="4697525"/>
            <a:ext cx="2691568"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2" name="Rectangle 11"/>
          <p:cNvSpPr/>
          <p:nvPr/>
        </p:nvSpPr>
        <p:spPr>
          <a:xfrm>
            <a:off x="1343472" y="4697525"/>
            <a:ext cx="2088232" cy="461665"/>
          </a:xfrm>
          <a:prstGeom prst="rect">
            <a:avLst/>
          </a:prstGeom>
          <a:noFill/>
        </p:spPr>
        <p:txBody>
          <a:bodyPr wrap="square" lIns="91440" tIns="45720" rIns="91440" bIns="45720">
            <a:spAutoFit/>
          </a:bodyPr>
          <a:lstStyle/>
          <a:p>
            <a:r>
              <a:rPr lang="en-GB" sz="2400" dirty="0" smtClean="0"/>
              <a:t>Combustion</a:t>
            </a:r>
            <a:endParaRPr lang="en-GB" sz="4400" dirty="0">
              <a:ln w="17780" cmpd="sng">
                <a:noFill/>
                <a:prstDash val="solid"/>
                <a:miter lim="800000"/>
              </a:ln>
            </a:endParaRPr>
          </a:p>
        </p:txBody>
      </p:sp>
      <p:sp>
        <p:nvSpPr>
          <p:cNvPr id="13" name="Rounded Rectangle 12"/>
          <p:cNvSpPr/>
          <p:nvPr/>
        </p:nvSpPr>
        <p:spPr>
          <a:xfrm>
            <a:off x="4063568" y="4735107"/>
            <a:ext cx="2691568"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4" name="Rectangle 13"/>
          <p:cNvSpPr/>
          <p:nvPr/>
        </p:nvSpPr>
        <p:spPr>
          <a:xfrm>
            <a:off x="4234856" y="4735107"/>
            <a:ext cx="2520280" cy="461665"/>
          </a:xfrm>
          <a:prstGeom prst="rect">
            <a:avLst/>
          </a:prstGeom>
          <a:noFill/>
        </p:spPr>
        <p:txBody>
          <a:bodyPr wrap="square" lIns="91440" tIns="45720" rIns="91440" bIns="45720">
            <a:spAutoFit/>
          </a:bodyPr>
          <a:lstStyle/>
          <a:p>
            <a:r>
              <a:rPr lang="en-GB" sz="2400" dirty="0" smtClean="0"/>
              <a:t>Greenhouse effect</a:t>
            </a:r>
            <a:endParaRPr lang="en-GB" sz="4400" dirty="0">
              <a:ln w="17780" cmpd="sng">
                <a:noFill/>
                <a:prstDash val="solid"/>
                <a:miter lim="800000"/>
              </a:ln>
            </a:endParaRPr>
          </a:p>
        </p:txBody>
      </p:sp>
      <p:sp>
        <p:nvSpPr>
          <p:cNvPr id="15" name="Rounded Rectangle 14"/>
          <p:cNvSpPr/>
          <p:nvPr/>
        </p:nvSpPr>
        <p:spPr>
          <a:xfrm>
            <a:off x="4053405" y="4020870"/>
            <a:ext cx="2691568"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6" name="Rectangle 15"/>
          <p:cNvSpPr/>
          <p:nvPr/>
        </p:nvSpPr>
        <p:spPr>
          <a:xfrm>
            <a:off x="4224693" y="4020870"/>
            <a:ext cx="2520280" cy="461665"/>
          </a:xfrm>
          <a:prstGeom prst="rect">
            <a:avLst/>
          </a:prstGeom>
          <a:noFill/>
        </p:spPr>
        <p:txBody>
          <a:bodyPr wrap="square" lIns="91440" tIns="45720" rIns="91440" bIns="45720">
            <a:spAutoFit/>
          </a:bodyPr>
          <a:lstStyle/>
          <a:p>
            <a:r>
              <a:rPr lang="en-GB" sz="2400" dirty="0" smtClean="0"/>
              <a:t>Climate change</a:t>
            </a:r>
            <a:endParaRPr lang="en-GB" sz="4400" dirty="0">
              <a:ln w="17780" cmpd="sng">
                <a:noFill/>
                <a:prstDash val="solid"/>
                <a:miter lim="800000"/>
              </a:ln>
            </a:endParaRPr>
          </a:p>
        </p:txBody>
      </p:sp>
      <p:sp>
        <p:nvSpPr>
          <p:cNvPr id="17" name="Rounded Rectangle 16"/>
          <p:cNvSpPr/>
          <p:nvPr/>
        </p:nvSpPr>
        <p:spPr>
          <a:xfrm>
            <a:off x="2903434" y="3274624"/>
            <a:ext cx="2475544"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8" name="Rectangle 17"/>
          <p:cNvSpPr/>
          <p:nvPr/>
        </p:nvSpPr>
        <p:spPr>
          <a:xfrm>
            <a:off x="3074722" y="3274624"/>
            <a:ext cx="2088232" cy="461665"/>
          </a:xfrm>
          <a:prstGeom prst="rect">
            <a:avLst/>
          </a:prstGeom>
          <a:noFill/>
        </p:spPr>
        <p:txBody>
          <a:bodyPr wrap="square" lIns="91440" tIns="45720" rIns="91440" bIns="45720">
            <a:spAutoFit/>
          </a:bodyPr>
          <a:lstStyle/>
          <a:p>
            <a:r>
              <a:rPr lang="en-GB" sz="2400" dirty="0"/>
              <a:t>Desertification</a:t>
            </a:r>
            <a:endParaRPr lang="en-GB" sz="4400" dirty="0">
              <a:ln w="17780" cmpd="sng">
                <a:noFill/>
                <a:prstDash val="solid"/>
                <a:miter lim="800000"/>
              </a:ln>
            </a:endParaRPr>
          </a:p>
        </p:txBody>
      </p:sp>
      <p:sp>
        <p:nvSpPr>
          <p:cNvPr id="19" name="Rounded Rectangle 18"/>
          <p:cNvSpPr/>
          <p:nvPr/>
        </p:nvSpPr>
        <p:spPr>
          <a:xfrm>
            <a:off x="5609799" y="3266891"/>
            <a:ext cx="2691568"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0" name="Rectangle 19"/>
          <p:cNvSpPr/>
          <p:nvPr/>
        </p:nvSpPr>
        <p:spPr>
          <a:xfrm>
            <a:off x="5781087" y="3266891"/>
            <a:ext cx="2520280" cy="461665"/>
          </a:xfrm>
          <a:prstGeom prst="rect">
            <a:avLst/>
          </a:prstGeom>
          <a:noFill/>
        </p:spPr>
        <p:txBody>
          <a:bodyPr wrap="square" lIns="91440" tIns="45720" rIns="91440" bIns="45720">
            <a:spAutoFit/>
          </a:bodyPr>
          <a:lstStyle/>
          <a:p>
            <a:r>
              <a:rPr lang="en-GB" sz="2400" dirty="0" smtClean="0"/>
              <a:t>Causes of famine</a:t>
            </a:r>
            <a:endParaRPr lang="en-GB" sz="4400" dirty="0">
              <a:ln w="17780" cmpd="sng">
                <a:noFill/>
                <a:prstDash val="solid"/>
                <a:miter lim="800000"/>
              </a:ln>
            </a:endParaRPr>
          </a:p>
        </p:txBody>
      </p:sp>
    </p:spTree>
    <p:extLst>
      <p:ext uri="{BB962C8B-B14F-4D97-AF65-F5344CB8AC3E}">
        <p14:creationId xmlns:p14="http://schemas.microsoft.com/office/powerpoint/2010/main" val="1694458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484784"/>
            <a:ext cx="10297144" cy="2376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The carbon cycle</a:t>
            </a:r>
            <a:endParaRPr lang="en-GB" sz="3600" dirty="0" smtClean="0">
              <a:ln w="17780" cmpd="sng">
                <a:noFill/>
                <a:prstDash val="solid"/>
                <a:miter lim="800000"/>
              </a:ln>
            </a:endParaRPr>
          </a:p>
        </p:txBody>
      </p:sp>
      <p:sp>
        <p:nvSpPr>
          <p:cNvPr id="4" name="Rectangle 3"/>
          <p:cNvSpPr/>
          <p:nvPr/>
        </p:nvSpPr>
        <p:spPr>
          <a:xfrm>
            <a:off x="1172184" y="1589891"/>
            <a:ext cx="9820360" cy="1569660"/>
          </a:xfrm>
          <a:prstGeom prst="rect">
            <a:avLst/>
          </a:prstGeom>
          <a:noFill/>
        </p:spPr>
        <p:txBody>
          <a:bodyPr wrap="square" lIns="91440" tIns="45720" rIns="91440" bIns="45720">
            <a:spAutoFit/>
          </a:bodyPr>
          <a:lstStyle/>
          <a:p>
            <a:r>
              <a:rPr lang="en-GB" sz="2400" dirty="0"/>
              <a:t>The carbon cycle describes the way carbon moves through the environment. It is important because carbon is the basis of all life on earth. </a:t>
            </a:r>
            <a:endParaRPr lang="en-GB" sz="2400" dirty="0" smtClean="0"/>
          </a:p>
          <a:p>
            <a:endParaRPr lang="en-GB" sz="2400" dirty="0"/>
          </a:p>
          <a:p>
            <a:r>
              <a:rPr lang="en-GB" sz="2400" dirty="0" smtClean="0"/>
              <a:t>Can you list the steps in the carbon cycle?</a:t>
            </a:r>
            <a:endParaRPr lang="en-GB" sz="2400" dirty="0"/>
          </a:p>
        </p:txBody>
      </p:sp>
    </p:spTree>
    <p:extLst>
      <p:ext uri="{BB962C8B-B14F-4D97-AF65-F5344CB8AC3E}">
        <p14:creationId xmlns:p14="http://schemas.microsoft.com/office/powerpoint/2010/main" val="333405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51496" y="2932382"/>
            <a:ext cx="2403535"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The carbon cycle</a:t>
            </a:r>
            <a:endParaRPr lang="en-GB" sz="3600" dirty="0" smtClean="0">
              <a:ln w="17780" cmpd="sng">
                <a:noFill/>
                <a:prstDash val="solid"/>
                <a:miter lim="800000"/>
              </a:ln>
            </a:endParaRPr>
          </a:p>
        </p:txBody>
      </p:sp>
      <p:sp>
        <p:nvSpPr>
          <p:cNvPr id="7" name="Rectangle 6"/>
          <p:cNvSpPr/>
          <p:nvPr/>
        </p:nvSpPr>
        <p:spPr>
          <a:xfrm>
            <a:off x="3722784" y="2932382"/>
            <a:ext cx="1869161" cy="461665"/>
          </a:xfrm>
          <a:prstGeom prst="rect">
            <a:avLst/>
          </a:prstGeom>
          <a:noFill/>
        </p:spPr>
        <p:txBody>
          <a:bodyPr wrap="square" lIns="91440" tIns="45720" rIns="91440" bIns="45720">
            <a:spAutoFit/>
          </a:bodyPr>
          <a:lstStyle/>
          <a:p>
            <a:r>
              <a:rPr lang="en-GB" sz="2400" dirty="0" smtClean="0"/>
              <a:t>Carbon cycle</a:t>
            </a:r>
            <a:endParaRPr lang="en-GB" sz="4400" dirty="0">
              <a:ln w="17780" cmpd="sng">
                <a:noFill/>
                <a:prstDash val="solid"/>
                <a:miter lim="800000"/>
              </a:ln>
            </a:endParaRPr>
          </a:p>
        </p:txBody>
      </p:sp>
      <p:sp>
        <p:nvSpPr>
          <p:cNvPr id="8" name="Rounded Rectangle 7"/>
          <p:cNvSpPr/>
          <p:nvPr/>
        </p:nvSpPr>
        <p:spPr>
          <a:xfrm>
            <a:off x="3548448" y="3562787"/>
            <a:ext cx="2406583"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0" name="Rectangle 9"/>
          <p:cNvSpPr/>
          <p:nvPr/>
        </p:nvSpPr>
        <p:spPr>
          <a:xfrm>
            <a:off x="3719736" y="3562787"/>
            <a:ext cx="2088232" cy="461665"/>
          </a:xfrm>
          <a:prstGeom prst="rect">
            <a:avLst/>
          </a:prstGeom>
          <a:noFill/>
        </p:spPr>
        <p:txBody>
          <a:bodyPr wrap="square" lIns="91440" tIns="45720" rIns="91440" bIns="45720">
            <a:spAutoFit/>
          </a:bodyPr>
          <a:lstStyle/>
          <a:p>
            <a:r>
              <a:rPr lang="en-GB" sz="2400" dirty="0"/>
              <a:t>Respiration</a:t>
            </a:r>
            <a:endParaRPr lang="en-GB" sz="4400" dirty="0">
              <a:ln w="17780" cmpd="sng">
                <a:noFill/>
                <a:prstDash val="solid"/>
                <a:miter lim="800000"/>
              </a:ln>
            </a:endParaRPr>
          </a:p>
        </p:txBody>
      </p:sp>
      <p:sp>
        <p:nvSpPr>
          <p:cNvPr id="11" name="Rounded Rectangle 10"/>
          <p:cNvSpPr/>
          <p:nvPr/>
        </p:nvSpPr>
        <p:spPr>
          <a:xfrm>
            <a:off x="3548448" y="4236503"/>
            <a:ext cx="2406583"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2" name="Rectangle 11"/>
          <p:cNvSpPr/>
          <p:nvPr/>
        </p:nvSpPr>
        <p:spPr>
          <a:xfrm>
            <a:off x="3719736" y="4236503"/>
            <a:ext cx="2088232" cy="461665"/>
          </a:xfrm>
          <a:prstGeom prst="rect">
            <a:avLst/>
          </a:prstGeom>
          <a:noFill/>
        </p:spPr>
        <p:txBody>
          <a:bodyPr wrap="square" lIns="91440" tIns="45720" rIns="91440" bIns="45720">
            <a:spAutoFit/>
          </a:bodyPr>
          <a:lstStyle/>
          <a:p>
            <a:r>
              <a:rPr lang="en-GB" sz="2400" dirty="0"/>
              <a:t>Energy</a:t>
            </a:r>
            <a:endParaRPr lang="en-GB" sz="4400" dirty="0">
              <a:ln w="17780" cmpd="sng">
                <a:noFill/>
                <a:prstDash val="solid"/>
                <a:miter lim="800000"/>
              </a:ln>
            </a:endParaRPr>
          </a:p>
        </p:txBody>
      </p:sp>
      <p:sp>
        <p:nvSpPr>
          <p:cNvPr id="13" name="Rounded Rectangle 12"/>
          <p:cNvSpPr/>
          <p:nvPr/>
        </p:nvSpPr>
        <p:spPr>
          <a:xfrm>
            <a:off x="6126319" y="4236503"/>
            <a:ext cx="2201929"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4" name="Rectangle 13"/>
          <p:cNvSpPr/>
          <p:nvPr/>
        </p:nvSpPr>
        <p:spPr>
          <a:xfrm>
            <a:off x="6270336" y="4236503"/>
            <a:ext cx="1844936" cy="461665"/>
          </a:xfrm>
          <a:prstGeom prst="rect">
            <a:avLst/>
          </a:prstGeom>
          <a:noFill/>
        </p:spPr>
        <p:txBody>
          <a:bodyPr wrap="square" lIns="91440" tIns="45720" rIns="91440" bIns="45720">
            <a:spAutoFit/>
          </a:bodyPr>
          <a:lstStyle/>
          <a:p>
            <a:r>
              <a:rPr lang="en-GB" sz="2400" dirty="0"/>
              <a:t>Reaction</a:t>
            </a:r>
            <a:endParaRPr lang="en-GB" sz="4400" dirty="0">
              <a:ln w="17780" cmpd="sng">
                <a:noFill/>
                <a:prstDash val="solid"/>
                <a:miter lim="800000"/>
              </a:ln>
            </a:endParaRPr>
          </a:p>
        </p:txBody>
      </p:sp>
      <p:sp>
        <p:nvSpPr>
          <p:cNvPr id="15" name="Rounded Rectangle 14"/>
          <p:cNvSpPr/>
          <p:nvPr/>
        </p:nvSpPr>
        <p:spPr>
          <a:xfrm>
            <a:off x="6099048" y="3562787"/>
            <a:ext cx="2229200"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6" name="Rectangle 15"/>
          <p:cNvSpPr/>
          <p:nvPr/>
        </p:nvSpPr>
        <p:spPr>
          <a:xfrm>
            <a:off x="6270336" y="3562787"/>
            <a:ext cx="1548162" cy="461665"/>
          </a:xfrm>
          <a:prstGeom prst="rect">
            <a:avLst/>
          </a:prstGeom>
          <a:noFill/>
        </p:spPr>
        <p:txBody>
          <a:bodyPr wrap="square" lIns="91440" tIns="45720" rIns="91440" bIns="45720">
            <a:spAutoFit/>
          </a:bodyPr>
          <a:lstStyle/>
          <a:p>
            <a:r>
              <a:rPr lang="en-GB" sz="2400" dirty="0"/>
              <a:t>Decay</a:t>
            </a:r>
            <a:endParaRPr lang="en-GB" sz="4400" dirty="0">
              <a:ln w="17780" cmpd="sng">
                <a:noFill/>
                <a:prstDash val="solid"/>
                <a:miter lim="800000"/>
              </a:ln>
            </a:endParaRPr>
          </a:p>
        </p:txBody>
      </p:sp>
      <p:sp>
        <p:nvSpPr>
          <p:cNvPr id="17" name="Rounded Rectangle 16"/>
          <p:cNvSpPr/>
          <p:nvPr/>
        </p:nvSpPr>
        <p:spPr>
          <a:xfrm>
            <a:off x="6099048" y="2932382"/>
            <a:ext cx="2229200"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8" name="Rectangle 17"/>
          <p:cNvSpPr/>
          <p:nvPr/>
        </p:nvSpPr>
        <p:spPr>
          <a:xfrm>
            <a:off x="6171056" y="2932382"/>
            <a:ext cx="2088232" cy="461665"/>
          </a:xfrm>
          <a:prstGeom prst="rect">
            <a:avLst/>
          </a:prstGeom>
          <a:noFill/>
        </p:spPr>
        <p:txBody>
          <a:bodyPr wrap="square" lIns="91440" tIns="45720" rIns="91440" bIns="45720">
            <a:spAutoFit/>
          </a:bodyPr>
          <a:lstStyle/>
          <a:p>
            <a:r>
              <a:rPr lang="en-GB" sz="2400" dirty="0"/>
              <a:t>Photosynthesis</a:t>
            </a:r>
            <a:endParaRPr lang="en-GB" sz="4400" dirty="0">
              <a:ln w="17780" cmpd="sng">
                <a:noFill/>
                <a:prstDash val="solid"/>
                <a:miter lim="800000"/>
              </a:ln>
            </a:endParaRPr>
          </a:p>
        </p:txBody>
      </p:sp>
      <p:sp>
        <p:nvSpPr>
          <p:cNvPr id="19" name="Rounded Rectangle 18"/>
          <p:cNvSpPr/>
          <p:nvPr/>
        </p:nvSpPr>
        <p:spPr>
          <a:xfrm>
            <a:off x="5216617" y="4926461"/>
            <a:ext cx="1764861" cy="5208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0" name="Rectangle 19"/>
          <p:cNvSpPr/>
          <p:nvPr/>
        </p:nvSpPr>
        <p:spPr>
          <a:xfrm>
            <a:off x="5387905" y="4926461"/>
            <a:ext cx="1449557" cy="461665"/>
          </a:xfrm>
          <a:prstGeom prst="rect">
            <a:avLst/>
          </a:prstGeom>
          <a:noFill/>
        </p:spPr>
        <p:txBody>
          <a:bodyPr wrap="square" lIns="91440" tIns="45720" rIns="91440" bIns="45720">
            <a:spAutoFit/>
          </a:bodyPr>
          <a:lstStyle/>
          <a:p>
            <a:r>
              <a:rPr lang="en-GB" sz="2400" dirty="0"/>
              <a:t>Fossil Fuel</a:t>
            </a:r>
            <a:endParaRPr lang="en-GB" sz="4400" dirty="0">
              <a:ln w="17780" cmpd="sng">
                <a:noFill/>
                <a:prstDash val="solid"/>
                <a:miter lim="800000"/>
              </a:ln>
            </a:endParaRPr>
          </a:p>
        </p:txBody>
      </p:sp>
      <p:sp>
        <p:nvSpPr>
          <p:cNvPr id="21" name="Rounded Rectangle 20"/>
          <p:cNvSpPr/>
          <p:nvPr/>
        </p:nvSpPr>
        <p:spPr>
          <a:xfrm>
            <a:off x="1150988" y="1700808"/>
            <a:ext cx="10297144" cy="9461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2" name="Rectangle 21"/>
          <p:cNvSpPr/>
          <p:nvPr/>
        </p:nvSpPr>
        <p:spPr>
          <a:xfrm>
            <a:off x="1180925" y="1772817"/>
            <a:ext cx="9820360" cy="830997"/>
          </a:xfrm>
          <a:prstGeom prst="rect">
            <a:avLst/>
          </a:prstGeom>
          <a:noFill/>
        </p:spPr>
        <p:txBody>
          <a:bodyPr wrap="square" lIns="91440" tIns="45720" rIns="91440" bIns="45720">
            <a:spAutoFit/>
          </a:bodyPr>
          <a:lstStyle/>
          <a:p>
            <a:r>
              <a:rPr lang="en-GB" sz="2400" dirty="0" smtClean="0"/>
              <a:t>Next, investigate </a:t>
            </a:r>
            <a:r>
              <a:rPr lang="en-GB" sz="2400" dirty="0"/>
              <a:t>these terms and use what you find out to guide your thinking in the activities that follow:</a:t>
            </a:r>
            <a:endParaRPr lang="en-GB" sz="2400" dirty="0">
              <a:ln w="17780" cmpd="sng">
                <a:noFill/>
                <a:prstDash val="solid"/>
                <a:miter lim="800000"/>
              </a:ln>
            </a:endParaRPr>
          </a:p>
        </p:txBody>
      </p:sp>
    </p:spTree>
    <p:extLst>
      <p:ext uri="{BB962C8B-B14F-4D97-AF65-F5344CB8AC3E}">
        <p14:creationId xmlns:p14="http://schemas.microsoft.com/office/powerpoint/2010/main" val="30613173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175232" y="2564903"/>
            <a:ext cx="8881207" cy="8309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The carbon cycle</a:t>
            </a:r>
            <a:endParaRPr lang="en-GB" sz="3600" dirty="0" smtClean="0">
              <a:ln w="17780" cmpd="sng">
                <a:noFill/>
                <a:prstDash val="solid"/>
                <a:miter lim="800000"/>
              </a:ln>
            </a:endParaRPr>
          </a:p>
        </p:txBody>
      </p:sp>
      <p:sp>
        <p:nvSpPr>
          <p:cNvPr id="7" name="Rectangle 6"/>
          <p:cNvSpPr/>
          <p:nvPr/>
        </p:nvSpPr>
        <p:spPr>
          <a:xfrm>
            <a:off x="1346520" y="2564904"/>
            <a:ext cx="8493896" cy="830997"/>
          </a:xfrm>
          <a:prstGeom prst="rect">
            <a:avLst/>
          </a:prstGeom>
          <a:noFill/>
        </p:spPr>
        <p:txBody>
          <a:bodyPr wrap="square" lIns="91440" tIns="45720" rIns="91440" bIns="45720">
            <a:spAutoFit/>
          </a:bodyPr>
          <a:lstStyle/>
          <a:p>
            <a:r>
              <a:rPr lang="en-GB" sz="2400" dirty="0"/>
              <a:t>The reported decline in the populations of wild bees might become a long-term problem.</a:t>
            </a:r>
            <a:endParaRPr lang="en-GB" sz="4400" dirty="0">
              <a:ln w="17780" cmpd="sng">
                <a:noFill/>
                <a:prstDash val="solid"/>
                <a:miter lim="800000"/>
              </a:ln>
            </a:endParaRPr>
          </a:p>
        </p:txBody>
      </p:sp>
      <p:sp>
        <p:nvSpPr>
          <p:cNvPr id="21" name="Rounded Rectangle 20"/>
          <p:cNvSpPr/>
          <p:nvPr/>
        </p:nvSpPr>
        <p:spPr>
          <a:xfrm>
            <a:off x="1150988" y="1700809"/>
            <a:ext cx="8905452" cy="6794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2" name="Rectangle 21"/>
          <p:cNvSpPr/>
          <p:nvPr/>
        </p:nvSpPr>
        <p:spPr>
          <a:xfrm>
            <a:off x="1180925" y="1772817"/>
            <a:ext cx="9820360" cy="461665"/>
          </a:xfrm>
          <a:prstGeom prst="rect">
            <a:avLst/>
          </a:prstGeom>
          <a:noFill/>
        </p:spPr>
        <p:txBody>
          <a:bodyPr wrap="square" lIns="91440" tIns="45720" rIns="91440" bIns="45720">
            <a:spAutoFit/>
          </a:bodyPr>
          <a:lstStyle/>
          <a:p>
            <a:r>
              <a:rPr lang="en-GB" sz="2400" dirty="0"/>
              <a:t>Based on your research suggest some reasons why:</a:t>
            </a:r>
            <a:endParaRPr lang="en-GB" sz="2400" dirty="0">
              <a:ln w="17780" cmpd="sng">
                <a:noFill/>
                <a:prstDash val="solid"/>
                <a:miter lim="800000"/>
              </a:ln>
            </a:endParaRPr>
          </a:p>
        </p:txBody>
      </p:sp>
      <p:sp>
        <p:nvSpPr>
          <p:cNvPr id="27" name="Rounded Rectangle 26"/>
          <p:cNvSpPr/>
          <p:nvPr/>
        </p:nvSpPr>
        <p:spPr>
          <a:xfrm>
            <a:off x="1175232" y="3676119"/>
            <a:ext cx="8881207" cy="8309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8" name="Rectangle 27"/>
          <p:cNvSpPr/>
          <p:nvPr/>
        </p:nvSpPr>
        <p:spPr>
          <a:xfrm>
            <a:off x="1346520" y="3676120"/>
            <a:ext cx="8493896" cy="830997"/>
          </a:xfrm>
          <a:prstGeom prst="rect">
            <a:avLst/>
          </a:prstGeom>
          <a:noFill/>
        </p:spPr>
        <p:txBody>
          <a:bodyPr wrap="square" lIns="91440" tIns="45720" rIns="91440" bIns="45720">
            <a:spAutoFit/>
          </a:bodyPr>
          <a:lstStyle/>
          <a:p>
            <a:r>
              <a:rPr lang="en-GB" sz="2400" dirty="0"/>
              <a:t>Becoming a vegetarian might be a way to help in reducing energy consumption.</a:t>
            </a:r>
            <a:endParaRPr lang="en-GB" sz="4400" dirty="0">
              <a:ln w="17780" cmpd="sng">
                <a:noFill/>
                <a:prstDash val="solid"/>
                <a:miter lim="800000"/>
              </a:ln>
            </a:endParaRPr>
          </a:p>
        </p:txBody>
      </p:sp>
      <p:sp>
        <p:nvSpPr>
          <p:cNvPr id="29" name="Rounded Rectangle 28"/>
          <p:cNvSpPr/>
          <p:nvPr/>
        </p:nvSpPr>
        <p:spPr>
          <a:xfrm>
            <a:off x="1175232" y="4787333"/>
            <a:ext cx="8881207" cy="120033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30" name="Rectangle 29"/>
          <p:cNvSpPr/>
          <p:nvPr/>
        </p:nvSpPr>
        <p:spPr>
          <a:xfrm>
            <a:off x="1346520" y="4787334"/>
            <a:ext cx="8493896" cy="1200329"/>
          </a:xfrm>
          <a:prstGeom prst="rect">
            <a:avLst/>
          </a:prstGeom>
          <a:noFill/>
        </p:spPr>
        <p:txBody>
          <a:bodyPr wrap="square" lIns="91440" tIns="45720" rIns="91440" bIns="45720">
            <a:spAutoFit/>
          </a:bodyPr>
          <a:lstStyle/>
          <a:p>
            <a:r>
              <a:rPr lang="en-GB" sz="2400" dirty="0"/>
              <a:t>Reduction in the area covered by permafrost in the arctic regions of Canada, Russia, Norway, Finland and Greenland could add to the amount of greenhouse gasses in the Earth's atmosphere.</a:t>
            </a:r>
            <a:endParaRPr lang="en-GB" sz="4400" dirty="0">
              <a:ln w="17780" cmpd="sng">
                <a:noFill/>
                <a:prstDash val="solid"/>
                <a:miter lim="800000"/>
              </a:ln>
            </a:endParaRPr>
          </a:p>
        </p:txBody>
      </p:sp>
    </p:spTree>
    <p:extLst>
      <p:ext uri="{BB962C8B-B14F-4D97-AF65-F5344CB8AC3E}">
        <p14:creationId xmlns:p14="http://schemas.microsoft.com/office/powerpoint/2010/main" val="15175812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a:t>
            </a:r>
            <a:endParaRPr lang="en-GB" sz="3600" dirty="0" smtClean="0">
              <a:ln w="17780" cmpd="sng">
                <a:noFill/>
                <a:prstDash val="solid"/>
                <a:miter lim="800000"/>
              </a:ln>
            </a:endParaRPr>
          </a:p>
        </p:txBody>
      </p:sp>
      <p:sp>
        <p:nvSpPr>
          <p:cNvPr id="21" name="Rounded Rectangle 20"/>
          <p:cNvSpPr/>
          <p:nvPr/>
        </p:nvSpPr>
        <p:spPr>
          <a:xfrm>
            <a:off x="1150988" y="1700809"/>
            <a:ext cx="9337500" cy="720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2" name="Rectangle 21"/>
          <p:cNvSpPr/>
          <p:nvPr/>
        </p:nvSpPr>
        <p:spPr>
          <a:xfrm>
            <a:off x="1180925" y="1772817"/>
            <a:ext cx="9019531" cy="461665"/>
          </a:xfrm>
          <a:prstGeom prst="rect">
            <a:avLst/>
          </a:prstGeom>
          <a:noFill/>
        </p:spPr>
        <p:txBody>
          <a:bodyPr wrap="square" lIns="91440" tIns="45720" rIns="91440" bIns="45720">
            <a:spAutoFit/>
          </a:bodyPr>
          <a:lstStyle/>
          <a:p>
            <a:r>
              <a:rPr lang="en-GB" sz="2400" dirty="0"/>
              <a:t>Watch </a:t>
            </a:r>
            <a:r>
              <a:rPr lang="en-GB" sz="2400" dirty="0" smtClean="0"/>
              <a:t>this </a:t>
            </a:r>
            <a:r>
              <a:rPr lang="en-GB" sz="2400" dirty="0"/>
              <a:t>short animation </a:t>
            </a:r>
            <a:r>
              <a:rPr lang="en-GB" sz="2400" dirty="0" smtClean="0"/>
              <a:t>to </a:t>
            </a:r>
            <a:r>
              <a:rPr lang="en-GB" sz="2400" dirty="0"/>
              <a:t>get a sense of what the issues are.</a:t>
            </a: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925" y="2708920"/>
            <a:ext cx="6048375" cy="3086100"/>
          </a:xfrm>
          <a:prstGeom prst="rect">
            <a:avLst/>
          </a:prstGeom>
        </p:spPr>
      </p:pic>
      <p:sp>
        <p:nvSpPr>
          <p:cNvPr id="12" name="Rectangle 11"/>
          <p:cNvSpPr/>
          <p:nvPr/>
        </p:nvSpPr>
        <p:spPr>
          <a:xfrm>
            <a:off x="1150989" y="6083050"/>
            <a:ext cx="4152924" cy="646331"/>
          </a:xfrm>
          <a:prstGeom prst="rect">
            <a:avLst/>
          </a:prstGeom>
          <a:noFill/>
        </p:spPr>
        <p:txBody>
          <a:bodyPr wrap="square" lIns="91440" tIns="45720" rIns="91440" bIns="45720">
            <a:spAutoFit/>
          </a:bodyPr>
          <a:lstStyle/>
          <a:p>
            <a:r>
              <a:rPr lang="en-GB" dirty="0" smtClean="0"/>
              <a:t>This video is sourced from the Wikipedia page about </a:t>
            </a:r>
            <a:r>
              <a:rPr lang="en-GB" dirty="0"/>
              <a:t>Carbon Footprint </a:t>
            </a:r>
            <a:endParaRPr lang="en-GB" sz="2400" dirty="0"/>
          </a:p>
        </p:txBody>
      </p:sp>
    </p:spTree>
    <p:extLst>
      <p:ext uri="{BB962C8B-B14F-4D97-AF65-F5344CB8AC3E}">
        <p14:creationId xmlns:p14="http://schemas.microsoft.com/office/powerpoint/2010/main" val="66936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a:t>
            </a:r>
            <a:endParaRPr lang="en-GB" sz="3600" dirty="0" smtClean="0">
              <a:ln w="17780" cmpd="sng">
                <a:noFill/>
                <a:prstDash val="solid"/>
                <a:miter lim="800000"/>
              </a:ln>
            </a:endParaRPr>
          </a:p>
        </p:txBody>
      </p:sp>
      <p:sp>
        <p:nvSpPr>
          <p:cNvPr id="21" name="Rounded Rectangle 20"/>
          <p:cNvSpPr/>
          <p:nvPr/>
        </p:nvSpPr>
        <p:spPr>
          <a:xfrm>
            <a:off x="1150988" y="1700808"/>
            <a:ext cx="9337500" cy="23762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2" name="Rectangle 21"/>
          <p:cNvSpPr/>
          <p:nvPr/>
        </p:nvSpPr>
        <p:spPr>
          <a:xfrm>
            <a:off x="1180925" y="1772817"/>
            <a:ext cx="9019531" cy="2308324"/>
          </a:xfrm>
          <a:prstGeom prst="rect">
            <a:avLst/>
          </a:prstGeom>
          <a:noFill/>
        </p:spPr>
        <p:txBody>
          <a:bodyPr wrap="square" lIns="91440" tIns="45720" rIns="91440" bIns="45720">
            <a:spAutoFit/>
          </a:bodyPr>
          <a:lstStyle/>
          <a:p>
            <a:r>
              <a:rPr lang="en-GB" sz="2400" dirty="0"/>
              <a:t>Next, make a diagram of the </a:t>
            </a:r>
            <a:r>
              <a:rPr lang="en-GB" sz="2400" b="1" dirty="0"/>
              <a:t>web of interconnections </a:t>
            </a:r>
            <a:r>
              <a:rPr lang="en-GB" sz="2400" dirty="0"/>
              <a:t>that link you to where the things you use, the places you go, and the things you do, all include energy use. </a:t>
            </a:r>
            <a:r>
              <a:rPr lang="en-GB" sz="2400" dirty="0" smtClean="0"/>
              <a:t>This </a:t>
            </a:r>
            <a:r>
              <a:rPr lang="en-GB" sz="2400" dirty="0"/>
              <a:t>will give you a sense of how complicated your Carbon Footprint is</a:t>
            </a:r>
            <a:r>
              <a:rPr lang="en-GB" sz="2400" dirty="0" smtClean="0"/>
              <a:t>.</a:t>
            </a:r>
          </a:p>
          <a:p>
            <a:endParaRPr lang="en-GB" sz="2400" dirty="0" smtClean="0"/>
          </a:p>
          <a:p>
            <a:r>
              <a:rPr lang="en-GB" sz="2400" dirty="0" smtClean="0"/>
              <a:t>Take a look at the example below to get started.</a:t>
            </a:r>
            <a:endParaRPr lang="en-GB" sz="2400" dirty="0"/>
          </a:p>
        </p:txBody>
      </p:sp>
      <p:pic>
        <p:nvPicPr>
          <p:cNvPr id="9" name="Picture 8">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1624" y="4365104"/>
            <a:ext cx="6600406" cy="1848432"/>
          </a:xfrm>
          <a:prstGeom prst="rect">
            <a:avLst/>
          </a:prstGeom>
        </p:spPr>
      </p:pic>
      <p:sp>
        <p:nvSpPr>
          <p:cNvPr id="10" name="Rectangle 9"/>
          <p:cNvSpPr/>
          <p:nvPr/>
        </p:nvSpPr>
        <p:spPr>
          <a:xfrm>
            <a:off x="4415486" y="5006565"/>
            <a:ext cx="4824536" cy="553998"/>
          </a:xfrm>
          <a:prstGeom prst="rect">
            <a:avLst/>
          </a:prstGeom>
          <a:noFill/>
        </p:spPr>
        <p:txBody>
          <a:bodyPr wrap="square" lIns="91440" tIns="45720" rIns="91440" bIns="45720">
            <a:spAutoFit/>
          </a:bodyPr>
          <a:lstStyle/>
          <a:p>
            <a:pPr algn="ctr"/>
            <a:r>
              <a:rPr lang="en-GB" sz="3000" dirty="0" smtClean="0">
                <a:ln w="17780" cmpd="sng">
                  <a:noFill/>
                  <a:prstDash val="solid"/>
                  <a:miter lim="800000"/>
                </a:ln>
              </a:rPr>
              <a:t>My carbon footprint example</a:t>
            </a:r>
            <a:endParaRPr lang="en-US" sz="3000" dirty="0" smtClean="0">
              <a:ln w="17780" cmpd="sng">
                <a:noFill/>
                <a:prstDash val="solid"/>
                <a:miter lim="800000"/>
              </a:ln>
            </a:endParaRPr>
          </a:p>
        </p:txBody>
      </p:sp>
    </p:spTree>
    <p:extLst>
      <p:ext uri="{BB962C8B-B14F-4D97-AF65-F5344CB8AC3E}">
        <p14:creationId xmlns:p14="http://schemas.microsoft.com/office/powerpoint/2010/main" val="26631230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439248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food</a:t>
            </a:r>
            <a:endParaRPr lang="en-GB" sz="3600" dirty="0" smtClean="0">
              <a:ln w="17780" cmpd="sng">
                <a:noFill/>
                <a:prstDash val="solid"/>
                <a:miter lim="800000"/>
              </a:ln>
            </a:endParaRPr>
          </a:p>
        </p:txBody>
      </p:sp>
      <p:sp>
        <p:nvSpPr>
          <p:cNvPr id="4" name="Rectangle 3"/>
          <p:cNvSpPr/>
          <p:nvPr/>
        </p:nvSpPr>
        <p:spPr>
          <a:xfrm>
            <a:off x="1172184" y="1589891"/>
            <a:ext cx="9820360" cy="3416320"/>
          </a:xfrm>
          <a:prstGeom prst="rect">
            <a:avLst/>
          </a:prstGeom>
          <a:noFill/>
        </p:spPr>
        <p:txBody>
          <a:bodyPr wrap="square" lIns="91440" tIns="45720" rIns="91440" bIns="45720">
            <a:spAutoFit/>
          </a:bodyPr>
          <a:lstStyle/>
          <a:p>
            <a:r>
              <a:rPr lang="en-GB" sz="2400" dirty="0" smtClean="0"/>
              <a:t>When drawing the bubbles that that link from </a:t>
            </a:r>
            <a:r>
              <a:rPr lang="en-GB" sz="2400" b="1" i="1" dirty="0" smtClean="0"/>
              <a:t>Food</a:t>
            </a:r>
            <a:r>
              <a:rPr lang="en-GB" sz="2400" dirty="0" smtClean="0"/>
              <a:t> ask yourself questions about </a:t>
            </a:r>
            <a:r>
              <a:rPr lang="en-GB" sz="2400" b="1" dirty="0" smtClean="0"/>
              <a:t>where</a:t>
            </a:r>
            <a:r>
              <a:rPr lang="en-GB" sz="2400" dirty="0" smtClean="0"/>
              <a:t> the ingredients come from and </a:t>
            </a:r>
            <a:r>
              <a:rPr lang="en-GB" sz="2400" b="1" dirty="0" smtClean="0"/>
              <a:t>how</a:t>
            </a:r>
            <a:r>
              <a:rPr lang="en-GB" sz="2400" dirty="0" smtClean="0"/>
              <a:t> they get to your table. </a:t>
            </a:r>
          </a:p>
          <a:p>
            <a:endParaRPr lang="en-GB" sz="2400" dirty="0"/>
          </a:p>
          <a:p>
            <a:r>
              <a:rPr lang="en-GB" sz="2400" dirty="0" smtClean="0"/>
              <a:t>Think </a:t>
            </a:r>
            <a:r>
              <a:rPr lang="en-GB" sz="2400" dirty="0"/>
              <a:t>about all the things that you eat and drink in a typical week, pick several that you eat often and write the name of the food item in a new bubble branching off from the 'food' category. </a:t>
            </a:r>
            <a:r>
              <a:rPr lang="en-GB" sz="2400" dirty="0" smtClean="0"/>
              <a:t>For example:</a:t>
            </a:r>
            <a:endParaRPr lang="en-GB" sz="2400" dirty="0"/>
          </a:p>
          <a:p>
            <a:pPr lvl="0"/>
            <a:endParaRPr lang="en-GB" sz="2400" i="1" dirty="0" smtClean="0"/>
          </a:p>
          <a:p>
            <a:pPr lvl="0"/>
            <a:r>
              <a:rPr lang="en-GB" sz="2400" i="1" dirty="0" smtClean="0"/>
              <a:t>What </a:t>
            </a:r>
            <a:r>
              <a:rPr lang="en-GB" sz="2400" i="1" dirty="0"/>
              <a:t>do I eat?</a:t>
            </a:r>
            <a:r>
              <a:rPr lang="en-GB" sz="2400" dirty="0"/>
              <a:t> </a:t>
            </a:r>
          </a:p>
          <a:p>
            <a:pPr lvl="0"/>
            <a:r>
              <a:rPr lang="en-GB" sz="2400" i="1" dirty="0"/>
              <a:t>Where does it come from?</a:t>
            </a:r>
            <a:r>
              <a:rPr lang="en-GB" sz="2400" dirty="0"/>
              <a:t> </a:t>
            </a:r>
          </a:p>
        </p:txBody>
      </p:sp>
    </p:spTree>
    <p:extLst>
      <p:ext uri="{BB962C8B-B14F-4D97-AF65-F5344CB8AC3E}">
        <p14:creationId xmlns:p14="http://schemas.microsoft.com/office/powerpoint/2010/main" val="3958022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439248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clothing</a:t>
            </a:r>
            <a:endParaRPr lang="en-GB" sz="3600" dirty="0" smtClean="0">
              <a:ln w="17780" cmpd="sng">
                <a:noFill/>
                <a:prstDash val="solid"/>
                <a:miter lim="800000"/>
              </a:ln>
            </a:endParaRPr>
          </a:p>
        </p:txBody>
      </p:sp>
      <p:sp>
        <p:nvSpPr>
          <p:cNvPr id="4" name="Rectangle 3"/>
          <p:cNvSpPr/>
          <p:nvPr/>
        </p:nvSpPr>
        <p:spPr>
          <a:xfrm>
            <a:off x="1172184" y="1589891"/>
            <a:ext cx="9820360" cy="3785652"/>
          </a:xfrm>
          <a:prstGeom prst="rect">
            <a:avLst/>
          </a:prstGeom>
          <a:noFill/>
        </p:spPr>
        <p:txBody>
          <a:bodyPr wrap="square" lIns="91440" tIns="45720" rIns="91440" bIns="45720">
            <a:spAutoFit/>
          </a:bodyPr>
          <a:lstStyle/>
          <a:p>
            <a:r>
              <a:rPr lang="en-GB" sz="2400" dirty="0"/>
              <a:t>When drawing the bubbles that link from </a:t>
            </a:r>
            <a:r>
              <a:rPr lang="en-GB" sz="2400" b="1" i="1" dirty="0"/>
              <a:t>Clothing</a:t>
            </a:r>
            <a:r>
              <a:rPr lang="en-GB" sz="2400" dirty="0"/>
              <a:t>, ask yourself what materials and fabrics your clothes are made from. </a:t>
            </a:r>
            <a:endParaRPr lang="en-GB" sz="2400" dirty="0" smtClean="0"/>
          </a:p>
          <a:p>
            <a:endParaRPr lang="en-GB" sz="2400" dirty="0"/>
          </a:p>
          <a:p>
            <a:r>
              <a:rPr lang="en-GB" sz="2400" dirty="0" smtClean="0"/>
              <a:t>Think </a:t>
            </a:r>
            <a:r>
              <a:rPr lang="en-GB" sz="2400" dirty="0"/>
              <a:t>about how synthetic fabrics are made and what are the raw materials used to make them. Think about natural fibres like wool and cotton and the processes used to make these into textiles. </a:t>
            </a:r>
            <a:r>
              <a:rPr lang="en-GB" sz="2400" dirty="0" smtClean="0"/>
              <a:t>Here </a:t>
            </a:r>
            <a:r>
              <a:rPr lang="en-GB" sz="2400" dirty="0"/>
              <a:t>are two questions </a:t>
            </a:r>
            <a:r>
              <a:rPr lang="en-GB" sz="2400" dirty="0" smtClean="0"/>
              <a:t>to </a:t>
            </a:r>
            <a:r>
              <a:rPr lang="en-GB" sz="2400" dirty="0"/>
              <a:t>get you thinking</a:t>
            </a:r>
            <a:r>
              <a:rPr lang="en-GB" sz="2400" dirty="0" smtClean="0"/>
              <a:t>:</a:t>
            </a:r>
          </a:p>
          <a:p>
            <a:endParaRPr lang="en-GB" sz="2400" dirty="0"/>
          </a:p>
          <a:p>
            <a:pPr lvl="0"/>
            <a:r>
              <a:rPr lang="en-GB" sz="2400" i="1" dirty="0"/>
              <a:t>What do I wear? </a:t>
            </a:r>
            <a:endParaRPr lang="en-GB" sz="2400" dirty="0"/>
          </a:p>
          <a:p>
            <a:pPr lvl="0"/>
            <a:r>
              <a:rPr lang="en-GB" sz="2400" i="1" dirty="0"/>
              <a:t>Where does it come from? </a:t>
            </a:r>
            <a:endParaRPr lang="en-GB" sz="2400" dirty="0"/>
          </a:p>
        </p:txBody>
      </p:sp>
    </p:spTree>
    <p:extLst>
      <p:ext uri="{BB962C8B-B14F-4D97-AF65-F5344CB8AC3E}">
        <p14:creationId xmlns:p14="http://schemas.microsoft.com/office/powerpoint/2010/main" val="1747811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439248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travel</a:t>
            </a:r>
            <a:endParaRPr lang="en-GB" sz="3600" dirty="0" smtClean="0">
              <a:ln w="17780" cmpd="sng">
                <a:noFill/>
                <a:prstDash val="solid"/>
                <a:miter lim="800000"/>
              </a:ln>
            </a:endParaRPr>
          </a:p>
        </p:txBody>
      </p:sp>
      <p:sp>
        <p:nvSpPr>
          <p:cNvPr id="4" name="Rectangle 3"/>
          <p:cNvSpPr/>
          <p:nvPr/>
        </p:nvSpPr>
        <p:spPr>
          <a:xfrm>
            <a:off x="1172184" y="1589891"/>
            <a:ext cx="9820360" cy="3170099"/>
          </a:xfrm>
          <a:prstGeom prst="rect">
            <a:avLst/>
          </a:prstGeom>
          <a:noFill/>
        </p:spPr>
        <p:txBody>
          <a:bodyPr wrap="square" lIns="91440" tIns="45720" rIns="91440" bIns="45720">
            <a:spAutoFit/>
          </a:bodyPr>
          <a:lstStyle/>
          <a:p>
            <a:r>
              <a:rPr lang="en-GB" sz="2400" dirty="0"/>
              <a:t>For the </a:t>
            </a:r>
            <a:r>
              <a:rPr lang="en-GB" sz="2400" i="1" dirty="0"/>
              <a:t>Travel</a:t>
            </a:r>
            <a:r>
              <a:rPr lang="en-GB" sz="2400" dirty="0"/>
              <a:t> bubbles think about the places you go regularly: how do you get to school and home again? Do you visit people at the weekends? Have you been away on holiday? </a:t>
            </a:r>
            <a:endParaRPr lang="en-GB" sz="2400" dirty="0" smtClean="0"/>
          </a:p>
          <a:p>
            <a:endParaRPr lang="en-GB" sz="2400" dirty="0"/>
          </a:p>
          <a:p>
            <a:r>
              <a:rPr lang="en-GB" sz="2400" dirty="0" smtClean="0"/>
              <a:t>Choose </a:t>
            </a:r>
            <a:r>
              <a:rPr lang="en-GB" sz="2400" dirty="0"/>
              <a:t>the transport you use regularly like bus, car, train or bicycle. Add the fuel used to make the car go, you can also branch your bubbles out to another layer and make a note of the materials used to make the car or bike. </a:t>
            </a:r>
          </a:p>
          <a:p>
            <a:endParaRPr lang="en-GB" sz="3200" dirty="0"/>
          </a:p>
        </p:txBody>
      </p:sp>
    </p:spTree>
    <p:extLst>
      <p:ext uri="{BB962C8B-B14F-4D97-AF65-F5344CB8AC3E}">
        <p14:creationId xmlns:p14="http://schemas.microsoft.com/office/powerpoint/2010/main" val="364176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266429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heating</a:t>
            </a:r>
            <a:endParaRPr lang="en-GB" sz="3600" dirty="0" smtClean="0">
              <a:ln w="17780" cmpd="sng">
                <a:noFill/>
                <a:prstDash val="solid"/>
                <a:miter lim="800000"/>
              </a:ln>
            </a:endParaRPr>
          </a:p>
        </p:txBody>
      </p:sp>
      <p:sp>
        <p:nvSpPr>
          <p:cNvPr id="4" name="Rectangle 3"/>
          <p:cNvSpPr/>
          <p:nvPr/>
        </p:nvSpPr>
        <p:spPr>
          <a:xfrm>
            <a:off x="1172184" y="1589891"/>
            <a:ext cx="9820360" cy="2185214"/>
          </a:xfrm>
          <a:prstGeom prst="rect">
            <a:avLst/>
          </a:prstGeom>
          <a:noFill/>
        </p:spPr>
        <p:txBody>
          <a:bodyPr wrap="square" lIns="91440" tIns="45720" rIns="91440" bIns="45720">
            <a:spAutoFit/>
          </a:bodyPr>
          <a:lstStyle/>
          <a:p>
            <a:r>
              <a:rPr lang="en-GB" sz="2400" dirty="0"/>
              <a:t>When drawing the bubbles that link from </a:t>
            </a:r>
            <a:r>
              <a:rPr lang="en-GB" sz="2400" i="1" dirty="0"/>
              <a:t>Heating</a:t>
            </a:r>
            <a:r>
              <a:rPr lang="en-GB" sz="2400" dirty="0"/>
              <a:t>, ask yourself:</a:t>
            </a:r>
          </a:p>
          <a:p>
            <a:pPr lvl="0"/>
            <a:endParaRPr lang="en-GB" sz="2400" i="1" dirty="0" smtClean="0"/>
          </a:p>
          <a:p>
            <a:pPr lvl="0"/>
            <a:r>
              <a:rPr lang="en-GB" sz="2400" i="1" dirty="0" smtClean="0"/>
              <a:t>When/Where </a:t>
            </a:r>
            <a:r>
              <a:rPr lang="en-GB" sz="2400" i="1" dirty="0"/>
              <a:t>am I indoors?</a:t>
            </a:r>
            <a:r>
              <a:rPr lang="en-GB" sz="2400" dirty="0"/>
              <a:t> </a:t>
            </a:r>
          </a:p>
          <a:p>
            <a:pPr lvl="0"/>
            <a:r>
              <a:rPr lang="en-GB" sz="2400" i="1" dirty="0"/>
              <a:t>How is the building kept warm? </a:t>
            </a:r>
            <a:endParaRPr lang="en-GB" sz="2400" dirty="0"/>
          </a:p>
          <a:p>
            <a:endParaRPr lang="en-GB" sz="4000" dirty="0"/>
          </a:p>
        </p:txBody>
      </p:sp>
    </p:spTree>
    <p:extLst>
      <p:ext uri="{BB962C8B-B14F-4D97-AF65-F5344CB8AC3E}">
        <p14:creationId xmlns:p14="http://schemas.microsoft.com/office/powerpoint/2010/main" val="2484689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55440" y="2420888"/>
            <a:ext cx="10441160" cy="11584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Why does every drop count?</a:t>
            </a:r>
            <a:endParaRPr lang="en-US" sz="4000" dirty="0">
              <a:ln w="17780" cmpd="sng">
                <a:noFill/>
                <a:prstDash val="solid"/>
                <a:miter lim="800000"/>
              </a:ln>
            </a:endParaRPr>
          </a:p>
        </p:txBody>
      </p:sp>
      <p:sp>
        <p:nvSpPr>
          <p:cNvPr id="6" name="Rectangle 5"/>
          <p:cNvSpPr/>
          <p:nvPr/>
        </p:nvSpPr>
        <p:spPr>
          <a:xfrm>
            <a:off x="1067635" y="2399927"/>
            <a:ext cx="9820360" cy="1200329"/>
          </a:xfrm>
          <a:prstGeom prst="rect">
            <a:avLst/>
          </a:prstGeom>
          <a:noFill/>
        </p:spPr>
        <p:txBody>
          <a:bodyPr wrap="square" lIns="91440" tIns="45720" rIns="91440" bIns="45720">
            <a:spAutoFit/>
          </a:bodyPr>
          <a:lstStyle/>
          <a:p>
            <a:pPr algn="ctr"/>
            <a:r>
              <a:rPr lang="en-GB" sz="3600" dirty="0">
                <a:ln w="17780" cmpd="sng">
                  <a:noFill/>
                  <a:prstDash val="solid"/>
                  <a:miter lim="800000"/>
                </a:ln>
              </a:rPr>
              <a:t>What do you think is a good </a:t>
            </a:r>
            <a:r>
              <a:rPr lang="en-GB" sz="3600" dirty="0" smtClean="0">
                <a:ln w="17780" cmpd="sng">
                  <a:noFill/>
                  <a:prstDash val="solid"/>
                  <a:miter lim="800000"/>
                </a:ln>
              </a:rPr>
              <a:t>definition </a:t>
            </a:r>
            <a:r>
              <a:rPr lang="en-GB" sz="3600" dirty="0">
                <a:ln w="17780" cmpd="sng">
                  <a:noFill/>
                  <a:prstDash val="solid"/>
                  <a:miter lim="800000"/>
                </a:ln>
              </a:rPr>
              <a:t>of </a:t>
            </a:r>
            <a:endParaRPr lang="en-GB" sz="3600" dirty="0" smtClean="0">
              <a:ln w="17780" cmpd="sng">
                <a:noFill/>
                <a:prstDash val="solid"/>
                <a:miter lim="800000"/>
              </a:ln>
            </a:endParaRPr>
          </a:p>
          <a:p>
            <a:pPr algn="ctr"/>
            <a:r>
              <a:rPr lang="en-GB" sz="3600" dirty="0" smtClean="0">
                <a:ln w="17780" cmpd="sng">
                  <a:noFill/>
                  <a:prstDash val="solid"/>
                  <a:miter lim="800000"/>
                </a:ln>
              </a:rPr>
              <a:t>energy </a:t>
            </a:r>
            <a:r>
              <a:rPr lang="en-GB" sz="3600" dirty="0">
                <a:ln w="17780" cmpd="sng">
                  <a:noFill/>
                  <a:prstDash val="solid"/>
                  <a:miter lim="800000"/>
                </a:ln>
              </a:rPr>
              <a:t>conservation?</a:t>
            </a:r>
          </a:p>
        </p:txBody>
      </p:sp>
      <p:grpSp>
        <p:nvGrpSpPr>
          <p:cNvPr id="7" name="Group 6"/>
          <p:cNvGrpSpPr/>
          <p:nvPr/>
        </p:nvGrpSpPr>
        <p:grpSpPr>
          <a:xfrm rot="20928852">
            <a:off x="736228" y="1488954"/>
            <a:ext cx="1584176" cy="576064"/>
            <a:chOff x="191344" y="3612922"/>
            <a:chExt cx="1584176" cy="576064"/>
          </a:xfrm>
        </p:grpSpPr>
        <p:sp>
          <p:nvSpPr>
            <p:cNvPr id="8" name="Rounded Rectangle 7"/>
            <p:cNvSpPr/>
            <p:nvPr/>
          </p:nvSpPr>
          <p:spPr>
            <a:xfrm>
              <a:off x="191344" y="3612922"/>
              <a:ext cx="1584176" cy="5760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ectangle 8"/>
            <p:cNvSpPr/>
            <p:nvPr/>
          </p:nvSpPr>
          <p:spPr>
            <a:xfrm>
              <a:off x="263080" y="3645024"/>
              <a:ext cx="1368424" cy="523220"/>
            </a:xfrm>
            <a:prstGeom prst="rect">
              <a:avLst/>
            </a:prstGeom>
            <a:noFill/>
          </p:spPr>
          <p:txBody>
            <a:bodyPr wrap="square" lIns="91440" tIns="45720" rIns="91440" bIns="45720">
              <a:spAutoFit/>
            </a:bodyPr>
            <a:lstStyle/>
            <a:p>
              <a:r>
                <a:rPr lang="en-GB" sz="2800" dirty="0" smtClean="0">
                  <a:ln w="17780" cmpd="sng">
                    <a:noFill/>
                    <a:prstDash val="solid"/>
                    <a:miter lim="800000"/>
                  </a:ln>
                </a:rPr>
                <a:t>Discuss</a:t>
              </a:r>
              <a:endParaRPr lang="en-GB" sz="2800" dirty="0">
                <a:ln w="17780" cmpd="sng">
                  <a:noFill/>
                  <a:prstDash val="solid"/>
                  <a:miter lim="800000"/>
                </a:ln>
              </a:endParaRPr>
            </a:p>
          </p:txBody>
        </p:sp>
      </p:grpSp>
    </p:spTree>
    <p:extLst>
      <p:ext uri="{BB962C8B-B14F-4D97-AF65-F5344CB8AC3E}">
        <p14:creationId xmlns:p14="http://schemas.microsoft.com/office/powerpoint/2010/main" val="35286404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2952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leisure</a:t>
            </a:r>
            <a:endParaRPr lang="en-GB" sz="3600" dirty="0" smtClean="0">
              <a:ln w="17780" cmpd="sng">
                <a:noFill/>
                <a:prstDash val="solid"/>
                <a:miter lim="800000"/>
              </a:ln>
            </a:endParaRPr>
          </a:p>
        </p:txBody>
      </p:sp>
      <p:sp>
        <p:nvSpPr>
          <p:cNvPr id="4" name="Rectangle 3"/>
          <p:cNvSpPr/>
          <p:nvPr/>
        </p:nvSpPr>
        <p:spPr>
          <a:xfrm>
            <a:off x="1172184" y="1589891"/>
            <a:ext cx="9820360" cy="1938992"/>
          </a:xfrm>
          <a:prstGeom prst="rect">
            <a:avLst/>
          </a:prstGeom>
          <a:noFill/>
        </p:spPr>
        <p:txBody>
          <a:bodyPr wrap="square" lIns="91440" tIns="45720" rIns="91440" bIns="45720">
            <a:spAutoFit/>
          </a:bodyPr>
          <a:lstStyle/>
          <a:p>
            <a:r>
              <a:rPr lang="en-GB" sz="2400" dirty="0"/>
              <a:t>Like travel, there may be times when you go somewhere to do an activity: such as go to the cinema or visit friends. </a:t>
            </a:r>
            <a:endParaRPr lang="en-GB" sz="2400" dirty="0" smtClean="0"/>
          </a:p>
          <a:p>
            <a:endParaRPr lang="en-GB" sz="2400" dirty="0"/>
          </a:p>
          <a:p>
            <a:r>
              <a:rPr lang="en-GB" sz="2400" dirty="0" smtClean="0"/>
              <a:t>List </a:t>
            </a:r>
            <a:r>
              <a:rPr lang="en-GB" sz="2400" dirty="0"/>
              <a:t>some of your favourite pastimes and add bubbles to list the materials or energy used to make them happen.</a:t>
            </a:r>
          </a:p>
        </p:txBody>
      </p:sp>
    </p:spTree>
    <p:extLst>
      <p:ext uri="{BB962C8B-B14F-4D97-AF65-F5344CB8AC3E}">
        <p14:creationId xmlns:p14="http://schemas.microsoft.com/office/powerpoint/2010/main" val="3193258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29523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society</a:t>
            </a:r>
            <a:endParaRPr lang="en-GB" sz="3600" dirty="0" smtClean="0">
              <a:ln w="17780" cmpd="sng">
                <a:noFill/>
                <a:prstDash val="solid"/>
                <a:miter lim="800000"/>
              </a:ln>
            </a:endParaRPr>
          </a:p>
        </p:txBody>
      </p:sp>
      <p:sp>
        <p:nvSpPr>
          <p:cNvPr id="4" name="Rectangle 3"/>
          <p:cNvSpPr/>
          <p:nvPr/>
        </p:nvSpPr>
        <p:spPr>
          <a:xfrm>
            <a:off x="1172184" y="1589891"/>
            <a:ext cx="9820360" cy="2308324"/>
          </a:xfrm>
          <a:prstGeom prst="rect">
            <a:avLst/>
          </a:prstGeom>
          <a:noFill/>
        </p:spPr>
        <p:txBody>
          <a:bodyPr wrap="square" lIns="91440" tIns="45720" rIns="91440" bIns="45720">
            <a:spAutoFit/>
          </a:bodyPr>
          <a:lstStyle/>
          <a:p>
            <a:r>
              <a:rPr lang="en-GB" sz="2400" dirty="0"/>
              <a:t>The last category is a bit harder to estimate. There are all sorts of things and people around you that have an energy cost. </a:t>
            </a:r>
            <a:endParaRPr lang="en-GB" sz="2400" dirty="0" smtClean="0"/>
          </a:p>
          <a:p>
            <a:endParaRPr lang="en-GB" sz="2400" dirty="0"/>
          </a:p>
          <a:p>
            <a:r>
              <a:rPr lang="en-GB" sz="2400" dirty="0" smtClean="0"/>
              <a:t>For </a:t>
            </a:r>
            <a:r>
              <a:rPr lang="en-GB" sz="2400" dirty="0"/>
              <a:t>example, your household bins get emptied and it needs a bin lorry to drive round and collect it. You might never have needed it, but your local hospital is there when you do, and it takes energy for it to run. </a:t>
            </a:r>
          </a:p>
        </p:txBody>
      </p:sp>
    </p:spTree>
    <p:extLst>
      <p:ext uri="{BB962C8B-B14F-4D97-AF65-F5344CB8AC3E}">
        <p14:creationId xmlns:p14="http://schemas.microsoft.com/office/powerpoint/2010/main" val="4259510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268760"/>
            <a:ext cx="10297144" cy="33843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My carbon footprint diagram</a:t>
            </a:r>
            <a:endParaRPr lang="en-GB" sz="3600" dirty="0" smtClean="0">
              <a:ln w="17780" cmpd="sng">
                <a:noFill/>
                <a:prstDash val="solid"/>
                <a:miter lim="800000"/>
              </a:ln>
            </a:endParaRPr>
          </a:p>
        </p:txBody>
      </p:sp>
      <p:sp>
        <p:nvSpPr>
          <p:cNvPr id="4" name="Rectangle 3"/>
          <p:cNvSpPr/>
          <p:nvPr/>
        </p:nvSpPr>
        <p:spPr>
          <a:xfrm>
            <a:off x="1172184" y="1589891"/>
            <a:ext cx="9820360" cy="2677656"/>
          </a:xfrm>
          <a:prstGeom prst="rect">
            <a:avLst/>
          </a:prstGeom>
          <a:noFill/>
        </p:spPr>
        <p:txBody>
          <a:bodyPr wrap="square" lIns="91440" tIns="45720" rIns="91440" bIns="45720">
            <a:spAutoFit/>
          </a:bodyPr>
          <a:lstStyle/>
          <a:p>
            <a:r>
              <a:rPr lang="en-GB" sz="2400" dirty="0"/>
              <a:t>Display your diagrams and see how each of us is connected to all sorts of </a:t>
            </a:r>
            <a:endParaRPr lang="en-GB" sz="2400" dirty="0" smtClean="0"/>
          </a:p>
          <a:p>
            <a:r>
              <a:rPr lang="en-GB" sz="2400" dirty="0" smtClean="0"/>
              <a:t>far-away </a:t>
            </a:r>
            <a:r>
              <a:rPr lang="en-GB" sz="2400" dirty="0"/>
              <a:t>places and many forms of indirect use of energy to make goods and transport them to us</a:t>
            </a:r>
            <a:r>
              <a:rPr lang="en-GB" sz="2400" dirty="0" smtClean="0"/>
              <a:t>.</a:t>
            </a:r>
          </a:p>
          <a:p>
            <a:endParaRPr lang="en-GB" sz="2400" dirty="0"/>
          </a:p>
          <a:p>
            <a:r>
              <a:rPr lang="en-GB" sz="2400" dirty="0"/>
              <a:t>In many cases if you know about this web of connections you can choose to do and use things that are either more or less energy intensive and therefore have a bigger or smaller impact on your carbon footprint</a:t>
            </a:r>
            <a:r>
              <a:rPr lang="en-GB" sz="2400" dirty="0" smtClean="0"/>
              <a:t>.</a:t>
            </a:r>
          </a:p>
        </p:txBody>
      </p:sp>
      <p:sp>
        <p:nvSpPr>
          <p:cNvPr id="6" name="Rounded Rectangle 5"/>
          <p:cNvSpPr/>
          <p:nvPr/>
        </p:nvSpPr>
        <p:spPr>
          <a:xfrm>
            <a:off x="1055440" y="4974267"/>
            <a:ext cx="10297144" cy="155107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Rectangle 7"/>
          <p:cNvSpPr/>
          <p:nvPr/>
        </p:nvSpPr>
        <p:spPr>
          <a:xfrm>
            <a:off x="1172184" y="5262299"/>
            <a:ext cx="9820360" cy="1200329"/>
          </a:xfrm>
          <a:prstGeom prst="rect">
            <a:avLst/>
          </a:prstGeom>
          <a:noFill/>
        </p:spPr>
        <p:txBody>
          <a:bodyPr wrap="square" lIns="91440" tIns="45720" rIns="91440" bIns="45720">
            <a:spAutoFit/>
          </a:bodyPr>
          <a:lstStyle/>
          <a:p>
            <a:r>
              <a:rPr lang="en-GB" sz="2400" dirty="0"/>
              <a:t>Remember! The main ways that you can help to reduce your personal carbon footprint are by following the principles of </a:t>
            </a:r>
            <a:r>
              <a:rPr lang="en-GB" sz="2400" b="1" dirty="0"/>
              <a:t>reduce</a:t>
            </a:r>
            <a:r>
              <a:rPr lang="en-GB" sz="2400" dirty="0"/>
              <a:t>, </a:t>
            </a:r>
            <a:r>
              <a:rPr lang="en-GB" sz="2400" b="1" dirty="0"/>
              <a:t>reuse</a:t>
            </a:r>
            <a:r>
              <a:rPr lang="en-GB" sz="2400" dirty="0"/>
              <a:t> and </a:t>
            </a:r>
            <a:r>
              <a:rPr lang="en-GB" sz="2400" b="1" dirty="0"/>
              <a:t>recycle</a:t>
            </a:r>
            <a:r>
              <a:rPr lang="en-GB" sz="2400" dirty="0" smtClean="0"/>
              <a:t>. Learn more about the Three R’s at </a:t>
            </a:r>
            <a:r>
              <a:rPr lang="en-GB" sz="2400" dirty="0" smtClean="0">
                <a:hlinkClick r:id="rId3"/>
              </a:rPr>
              <a:t>Ecoworld.org.uk</a:t>
            </a:r>
            <a:r>
              <a:rPr lang="en-GB" sz="2400" dirty="0" smtClean="0"/>
              <a:t> </a:t>
            </a:r>
            <a:endParaRPr lang="en-GB" sz="2400" dirty="0"/>
          </a:p>
        </p:txBody>
      </p:sp>
    </p:spTree>
    <p:extLst>
      <p:ext uri="{BB962C8B-B14F-4D97-AF65-F5344CB8AC3E}">
        <p14:creationId xmlns:p14="http://schemas.microsoft.com/office/powerpoint/2010/main" val="2345879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295" y="1135048"/>
            <a:ext cx="6078538" cy="4543858"/>
          </a:xfrm>
          <a:prstGeom prst="rect">
            <a:avLst/>
          </a:prstGeom>
        </p:spPr>
      </p:pic>
      <p:sp>
        <p:nvSpPr>
          <p:cNvPr id="6" name="Rectangle 5"/>
          <p:cNvSpPr/>
          <p:nvPr/>
        </p:nvSpPr>
        <p:spPr>
          <a:xfrm>
            <a:off x="1127448" y="404664"/>
            <a:ext cx="10009112"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Carbon challenge</a:t>
            </a:r>
            <a:endParaRPr lang="en-US" sz="4000" dirty="0">
              <a:ln w="17780" cmpd="sng">
                <a:noFill/>
                <a:prstDash val="solid"/>
                <a:miter lim="800000"/>
              </a:ln>
            </a:endParaRP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1977" y="4581128"/>
            <a:ext cx="6177173" cy="1729906"/>
          </a:xfrm>
          <a:prstGeom prst="rect">
            <a:avLst/>
          </a:prstGeom>
        </p:spPr>
      </p:pic>
      <p:sp>
        <p:nvSpPr>
          <p:cNvPr id="8" name="Rectangle 7"/>
          <p:cNvSpPr/>
          <p:nvPr/>
        </p:nvSpPr>
        <p:spPr>
          <a:xfrm>
            <a:off x="4655840" y="5147406"/>
            <a:ext cx="4191547" cy="553998"/>
          </a:xfrm>
          <a:prstGeom prst="rect">
            <a:avLst/>
          </a:prstGeom>
          <a:noFill/>
        </p:spPr>
        <p:txBody>
          <a:bodyPr wrap="square" lIns="91440" tIns="45720" rIns="91440" bIns="45720">
            <a:spAutoFit/>
          </a:bodyPr>
          <a:lstStyle/>
          <a:p>
            <a:pPr algn="ctr"/>
            <a:r>
              <a:rPr lang="en-GB" sz="3000" dirty="0" smtClean="0">
                <a:ln w="17780" cmpd="sng">
                  <a:noFill/>
                  <a:prstDash val="solid"/>
                  <a:miter lim="800000"/>
                </a:ln>
              </a:rPr>
              <a:t>Play the carbon challenge</a:t>
            </a:r>
            <a:endParaRPr lang="en-US" sz="3000" dirty="0" smtClean="0">
              <a:ln w="17780" cmpd="sng">
                <a:noFill/>
                <a:prstDash val="solid"/>
                <a:miter lim="800000"/>
              </a:ln>
            </a:endParaRPr>
          </a:p>
        </p:txBody>
      </p:sp>
    </p:spTree>
    <p:extLst>
      <p:ext uri="{BB962C8B-B14F-4D97-AF65-F5344CB8AC3E}">
        <p14:creationId xmlns:p14="http://schemas.microsoft.com/office/powerpoint/2010/main" val="1905390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Time machine</a:t>
            </a:r>
            <a:endParaRPr lang="en-GB" sz="3600" dirty="0" smtClean="0">
              <a:ln w="17780" cmpd="sng">
                <a:noFill/>
                <a:prstDash val="solid"/>
                <a:miter lim="800000"/>
              </a:ln>
            </a:endParaRPr>
          </a:p>
        </p:txBody>
      </p:sp>
      <p:sp>
        <p:nvSpPr>
          <p:cNvPr id="21" name="Rounded Rectangle 20"/>
          <p:cNvSpPr/>
          <p:nvPr/>
        </p:nvSpPr>
        <p:spPr>
          <a:xfrm>
            <a:off x="1150988" y="1700808"/>
            <a:ext cx="7105252" cy="6480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22" name="Rectangle 21"/>
          <p:cNvSpPr/>
          <p:nvPr/>
        </p:nvSpPr>
        <p:spPr>
          <a:xfrm>
            <a:off x="1180925" y="1772817"/>
            <a:ext cx="10381382" cy="461665"/>
          </a:xfrm>
          <a:prstGeom prst="rect">
            <a:avLst/>
          </a:prstGeom>
          <a:noFill/>
        </p:spPr>
        <p:txBody>
          <a:bodyPr wrap="square" lIns="91440" tIns="45720" rIns="91440" bIns="45720">
            <a:spAutoFit/>
          </a:bodyPr>
          <a:lstStyle/>
          <a:p>
            <a:r>
              <a:rPr lang="en-GB" sz="2400" dirty="0" smtClean="0"/>
              <a:t>Tell this story as if you were a journalist in the future. </a:t>
            </a:r>
            <a:endParaRPr lang="en-GB" sz="2400" dirty="0"/>
          </a:p>
        </p:txBody>
      </p:sp>
      <p:pic>
        <p:nvPicPr>
          <p:cNvPr id="7" name="Picture 6" descr="https://encrypted-tbn3.gstatic.com/images?q=tbn:ANd9GcSAql_BsDsP0YI_5IFGAVVsUpn3sEw1aP5-l0Lu5N5s04nCAsK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988" y="2564903"/>
            <a:ext cx="5809108" cy="3710541"/>
          </a:xfrm>
          <a:prstGeom prst="rect">
            <a:avLst/>
          </a:prstGeom>
          <a:noFill/>
          <a:ln>
            <a:noFill/>
          </a:ln>
        </p:spPr>
      </p:pic>
      <p:sp>
        <p:nvSpPr>
          <p:cNvPr id="8" name="Rounded Rectangle 7"/>
          <p:cNvSpPr/>
          <p:nvPr/>
        </p:nvSpPr>
        <p:spPr>
          <a:xfrm>
            <a:off x="7176120" y="3568008"/>
            <a:ext cx="4494433" cy="17043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1" name="Rectangle 10"/>
          <p:cNvSpPr/>
          <p:nvPr/>
        </p:nvSpPr>
        <p:spPr>
          <a:xfrm>
            <a:off x="7206058" y="3640018"/>
            <a:ext cx="4242170" cy="1569660"/>
          </a:xfrm>
          <a:prstGeom prst="rect">
            <a:avLst/>
          </a:prstGeom>
          <a:noFill/>
        </p:spPr>
        <p:txBody>
          <a:bodyPr wrap="square" lIns="91440" tIns="45720" rIns="91440" bIns="45720">
            <a:spAutoFit/>
          </a:bodyPr>
          <a:lstStyle/>
          <a:p>
            <a:r>
              <a:rPr lang="en-GB" sz="2400" dirty="0" smtClean="0"/>
              <a:t>Did </a:t>
            </a:r>
            <a:r>
              <a:rPr lang="en-GB" sz="2400" dirty="0"/>
              <a:t>they really not organise to stop the causes of </a:t>
            </a:r>
            <a:r>
              <a:rPr lang="en-GB" sz="2400" dirty="0" smtClean="0"/>
              <a:t>climate change </a:t>
            </a:r>
            <a:r>
              <a:rPr lang="en-GB" sz="2400" dirty="0"/>
              <a:t>until the Mediterranean dried up?</a:t>
            </a:r>
          </a:p>
        </p:txBody>
      </p:sp>
    </p:spTree>
    <p:extLst>
      <p:ext uri="{BB962C8B-B14F-4D97-AF65-F5344CB8AC3E}">
        <p14:creationId xmlns:p14="http://schemas.microsoft.com/office/powerpoint/2010/main" val="1507652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27448" y="404664"/>
            <a:ext cx="10009112"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Saving energy</a:t>
            </a:r>
            <a:endParaRPr lang="en-US" sz="4000" dirty="0">
              <a:ln w="17780" cmpd="sng">
                <a:noFill/>
                <a:prstDash val="solid"/>
                <a:miter lim="800000"/>
              </a:ln>
            </a:endParaRPr>
          </a:p>
        </p:txBody>
      </p:sp>
      <p:sp>
        <p:nvSpPr>
          <p:cNvPr id="5" name="Rectangle 4"/>
          <p:cNvSpPr/>
          <p:nvPr/>
        </p:nvSpPr>
        <p:spPr>
          <a:xfrm>
            <a:off x="0" y="6117058"/>
            <a:ext cx="10776520" cy="1323439"/>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Learn more at </a:t>
            </a:r>
            <a:r>
              <a:rPr lang="en-US" sz="4000" dirty="0">
                <a:ln w="17780" cmpd="sng">
                  <a:noFill/>
                  <a:prstDash val="solid"/>
                  <a:miter lim="800000"/>
                </a:ln>
                <a:hlinkClick r:id="rId3"/>
              </a:rPr>
              <a:t>ecoworld.org.uk</a:t>
            </a:r>
            <a:endParaRPr lang="en-US" sz="4000" dirty="0">
              <a:ln w="17780" cmpd="sng">
                <a:noFill/>
                <a:prstDash val="solid"/>
                <a:miter lim="800000"/>
              </a:ln>
            </a:endParaRPr>
          </a:p>
          <a:p>
            <a:pPr algn="ctr"/>
            <a:r>
              <a:rPr lang="en-US" sz="4000" dirty="0" smtClean="0">
                <a:ln w="17780" cmpd="sng">
                  <a:noFill/>
                  <a:prstDash val="solid"/>
                  <a:miter lim="800000"/>
                </a:ln>
              </a:rPr>
              <a:t> </a:t>
            </a:r>
            <a:endParaRPr lang="en-US" sz="4000" dirty="0">
              <a:ln w="17780" cmpd="sng">
                <a:noFill/>
                <a:prstDash val="solid"/>
                <a:miter lim="800000"/>
              </a:ln>
            </a:endParaRPr>
          </a:p>
        </p:txBody>
      </p:sp>
    </p:spTree>
    <p:extLst>
      <p:ext uri="{BB962C8B-B14F-4D97-AF65-F5344CB8AC3E}">
        <p14:creationId xmlns:p14="http://schemas.microsoft.com/office/powerpoint/2010/main" val="3343571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Saving energy</a:t>
            </a:r>
            <a:endParaRPr lang="en-US" sz="4000" dirty="0">
              <a:ln w="17780" cmpd="sng">
                <a:noFill/>
                <a:prstDash val="solid"/>
                <a:miter lim="800000"/>
              </a:ln>
            </a:endParaRPr>
          </a:p>
        </p:txBody>
      </p:sp>
      <p:sp>
        <p:nvSpPr>
          <p:cNvPr id="11" name="Rounded Rectangle 10"/>
          <p:cNvSpPr/>
          <p:nvPr/>
        </p:nvSpPr>
        <p:spPr>
          <a:xfrm>
            <a:off x="767408" y="1211537"/>
            <a:ext cx="10369152" cy="538581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7" name="Rectangle 6"/>
          <p:cNvSpPr/>
          <p:nvPr/>
        </p:nvSpPr>
        <p:spPr>
          <a:xfrm>
            <a:off x="1041804" y="1340768"/>
            <a:ext cx="9820360" cy="5078313"/>
          </a:xfrm>
          <a:prstGeom prst="rect">
            <a:avLst/>
          </a:prstGeom>
          <a:noFill/>
        </p:spPr>
        <p:txBody>
          <a:bodyPr wrap="square" lIns="91440" tIns="45720" rIns="91440" bIns="45720">
            <a:spAutoFit/>
          </a:bodyPr>
          <a:lstStyle/>
          <a:p>
            <a:pPr algn="ctr"/>
            <a:r>
              <a:rPr lang="en-GB" sz="3600" dirty="0">
                <a:ln w="17780" cmpd="sng">
                  <a:noFill/>
                  <a:prstDash val="solid"/>
                  <a:miter lim="800000"/>
                </a:ln>
              </a:rPr>
              <a:t>Choose </a:t>
            </a:r>
            <a:r>
              <a:rPr lang="en-GB" sz="3600" b="1" dirty="0">
                <a:ln w="17780" cmpd="sng">
                  <a:noFill/>
                  <a:prstDash val="solid"/>
                  <a:miter lim="800000"/>
                </a:ln>
              </a:rPr>
              <a:t>two</a:t>
            </a:r>
            <a:r>
              <a:rPr lang="en-GB" sz="3600" dirty="0">
                <a:ln w="17780" cmpd="sng">
                  <a:noFill/>
                  <a:prstDash val="solid"/>
                  <a:miter lim="800000"/>
                </a:ln>
              </a:rPr>
              <a:t> images</a:t>
            </a:r>
            <a:r>
              <a:rPr lang="en-GB" sz="3600" dirty="0" smtClean="0">
                <a:ln w="17780" cmpd="sng">
                  <a:noFill/>
                  <a:prstDash val="solid"/>
                  <a:miter lim="800000"/>
                </a:ln>
              </a:rPr>
              <a:t>:</a:t>
            </a:r>
          </a:p>
          <a:p>
            <a:pPr algn="ctr"/>
            <a:endParaRPr lang="en-GB" sz="3600" dirty="0" smtClean="0">
              <a:ln w="17780" cmpd="sng">
                <a:noFill/>
                <a:prstDash val="solid"/>
                <a:miter lim="800000"/>
              </a:ln>
            </a:endParaRPr>
          </a:p>
          <a:p>
            <a:pPr algn="ctr"/>
            <a:r>
              <a:rPr lang="en-GB" sz="3600" dirty="0" smtClean="0">
                <a:ln w="17780" cmpd="sng">
                  <a:noFill/>
                  <a:prstDash val="solid"/>
                  <a:miter lim="800000"/>
                </a:ln>
              </a:rPr>
              <a:t>Write </a:t>
            </a:r>
            <a:r>
              <a:rPr lang="en-GB" sz="3600" dirty="0">
                <a:ln w="17780" cmpd="sng">
                  <a:noFill/>
                  <a:prstDash val="solid"/>
                  <a:miter lim="800000"/>
                </a:ln>
              </a:rPr>
              <a:t>a comment for each </a:t>
            </a:r>
            <a:r>
              <a:rPr lang="en-GB" sz="3600" dirty="0" smtClean="0">
                <a:ln w="17780" cmpd="sng">
                  <a:noFill/>
                  <a:prstDash val="solid"/>
                  <a:miter lim="800000"/>
                </a:ln>
              </a:rPr>
              <a:t>image.</a:t>
            </a:r>
          </a:p>
          <a:p>
            <a:pPr algn="ctr"/>
            <a:endParaRPr lang="en-GB" sz="3600" dirty="0">
              <a:ln w="17780" cmpd="sng">
                <a:noFill/>
                <a:prstDash val="solid"/>
                <a:miter lim="800000"/>
              </a:ln>
            </a:endParaRPr>
          </a:p>
          <a:p>
            <a:pPr algn="ctr"/>
            <a:r>
              <a:rPr lang="en-GB" sz="3600" dirty="0" smtClean="0">
                <a:ln w="17780" cmpd="sng">
                  <a:noFill/>
                  <a:prstDash val="solid"/>
                  <a:miter lim="800000"/>
                </a:ln>
              </a:rPr>
              <a:t>One comment describing </a:t>
            </a:r>
            <a:r>
              <a:rPr lang="en-GB" sz="3600" b="1" dirty="0">
                <a:ln w="17780" cmpd="sng">
                  <a:noFill/>
                  <a:prstDash val="solid"/>
                  <a:miter lim="800000"/>
                </a:ln>
              </a:rPr>
              <a:t>wasting</a:t>
            </a:r>
            <a:r>
              <a:rPr lang="en-GB" sz="3600" dirty="0">
                <a:ln w="17780" cmpd="sng">
                  <a:noFill/>
                  <a:prstDash val="solid"/>
                  <a:miter lim="800000"/>
                </a:ln>
              </a:rPr>
              <a:t> energy.</a:t>
            </a:r>
          </a:p>
          <a:p>
            <a:pPr algn="ctr"/>
            <a:endParaRPr lang="en-GB" sz="3600" dirty="0">
              <a:ln w="17780" cmpd="sng">
                <a:noFill/>
                <a:prstDash val="solid"/>
                <a:miter lim="800000"/>
              </a:ln>
            </a:endParaRPr>
          </a:p>
          <a:p>
            <a:pPr algn="ctr"/>
            <a:r>
              <a:rPr lang="en-GB" sz="3600" dirty="0" smtClean="0">
                <a:ln w="17780" cmpd="sng">
                  <a:noFill/>
                  <a:prstDash val="solid"/>
                  <a:miter lim="800000"/>
                </a:ln>
              </a:rPr>
              <a:t>One comment describing </a:t>
            </a:r>
            <a:r>
              <a:rPr lang="en-GB" sz="3600" b="1" dirty="0">
                <a:ln w="17780" cmpd="sng">
                  <a:noFill/>
                  <a:prstDash val="solid"/>
                  <a:miter lim="800000"/>
                </a:ln>
              </a:rPr>
              <a:t>conserving</a:t>
            </a:r>
            <a:r>
              <a:rPr lang="en-GB" sz="3600" dirty="0">
                <a:ln w="17780" cmpd="sng">
                  <a:noFill/>
                  <a:prstDash val="solid"/>
                  <a:miter lim="800000"/>
                </a:ln>
              </a:rPr>
              <a:t> energy. </a:t>
            </a:r>
            <a:r>
              <a:rPr lang="en-GB" sz="3600" dirty="0" smtClean="0">
                <a:ln w="17780" cmpd="sng">
                  <a:noFill/>
                  <a:prstDash val="solid"/>
                  <a:miter lim="800000"/>
                </a:ln>
              </a:rPr>
              <a:t> </a:t>
            </a:r>
          </a:p>
          <a:p>
            <a:pPr algn="ctr"/>
            <a:endParaRPr lang="en-GB" sz="3600" dirty="0" smtClean="0">
              <a:ln w="17780" cmpd="sng">
                <a:noFill/>
                <a:prstDash val="solid"/>
                <a:miter lim="800000"/>
              </a:ln>
            </a:endParaRPr>
          </a:p>
          <a:p>
            <a:pPr algn="ctr"/>
            <a:r>
              <a:rPr lang="en-GB" sz="3600" dirty="0" smtClean="0">
                <a:ln w="17780" cmpd="sng">
                  <a:noFill/>
                  <a:prstDash val="solid"/>
                  <a:miter lim="800000"/>
                </a:ln>
              </a:rPr>
              <a:t>Share </a:t>
            </a:r>
            <a:r>
              <a:rPr lang="en-GB" sz="3600" dirty="0">
                <a:ln w="17780" cmpd="sng">
                  <a:noFill/>
                  <a:prstDash val="solid"/>
                  <a:miter lim="800000"/>
                </a:ln>
              </a:rPr>
              <a:t>your work with the class.</a:t>
            </a:r>
          </a:p>
        </p:txBody>
      </p:sp>
    </p:spTree>
    <p:extLst>
      <p:ext uri="{BB962C8B-B14F-4D97-AF65-F5344CB8AC3E}">
        <p14:creationId xmlns:p14="http://schemas.microsoft.com/office/powerpoint/2010/main" val="1469164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25" y="0"/>
            <a:ext cx="12189876" cy="7017306"/>
          </a:xfrm>
          <a:prstGeom prst="rect">
            <a:avLst/>
          </a:prstGeom>
          <a:solidFill>
            <a:schemeClr val="bg1"/>
          </a:solidFill>
          <a:effectLst>
            <a:glow rad="101600">
              <a:schemeClr val="accent3">
                <a:satMod val="175000"/>
                <a:alpha val="40000"/>
              </a:schemeClr>
            </a:glow>
          </a:effectLst>
        </p:spPr>
        <p:txBody>
          <a:bodyPr wrap="square" lIns="91440" tIns="45720" rIns="91440" bIns="45720">
            <a:spAutoFit/>
          </a:bodyPr>
          <a:lstStyle/>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smtClean="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a:p>
            <a:pPr algn="ctr"/>
            <a:endParaRPr lang="en-US" sz="3000" b="1" dirty="0">
              <a:ln w="17780" cmpd="sng">
                <a:noFill/>
                <a:prstDash val="solid"/>
                <a:miter lim="800000"/>
              </a:ln>
              <a:effectLst>
                <a:glow rad="76200">
                  <a:schemeClr val="bg1">
                    <a:alpha val="40000"/>
                  </a:schemeClr>
                </a:glo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384" y="260648"/>
            <a:ext cx="1929128" cy="28369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083" y="282476"/>
            <a:ext cx="4487173" cy="29196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8120" y="3498046"/>
            <a:ext cx="2405831" cy="293704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3688" r="10662" b="40174"/>
          <a:stretch/>
        </p:blipFill>
        <p:spPr>
          <a:xfrm>
            <a:off x="2478484" y="3880325"/>
            <a:ext cx="2880320" cy="251645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384" y="3818774"/>
            <a:ext cx="1582774" cy="2374161"/>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1113" y="3998574"/>
            <a:ext cx="3849503" cy="2426899"/>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7631" y="289275"/>
            <a:ext cx="3398896" cy="2563661"/>
          </a:xfrm>
          <a:prstGeom prst="rect">
            <a:avLst/>
          </a:prstGeom>
        </p:spPr>
      </p:pic>
    </p:spTree>
    <p:extLst>
      <p:ext uri="{BB962C8B-B14F-4D97-AF65-F5344CB8AC3E}">
        <p14:creationId xmlns:p14="http://schemas.microsoft.com/office/powerpoint/2010/main" val="4004155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647728" y="1399857"/>
            <a:ext cx="5328592" cy="10775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1919536" y="3140968"/>
            <a:ext cx="9001000" cy="93610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10" name="Rectangle 9"/>
          <p:cNvSpPr/>
          <p:nvPr/>
        </p:nvSpPr>
        <p:spPr>
          <a:xfrm>
            <a:off x="1559496" y="476672"/>
            <a:ext cx="9361040" cy="3477875"/>
          </a:xfrm>
          <a:prstGeom prst="rect">
            <a:avLst/>
          </a:prstGeom>
          <a:noFill/>
        </p:spPr>
        <p:txBody>
          <a:bodyPr wrap="square" lIns="91440" tIns="45720" rIns="91440" bIns="45720">
            <a:spAutoFit/>
          </a:bodyPr>
          <a:lstStyle/>
          <a:p>
            <a:pPr algn="ctr"/>
            <a:r>
              <a:rPr lang="en-GB" sz="4000" dirty="0">
                <a:ln w="17780" cmpd="sng">
                  <a:noFill/>
                  <a:prstDash val="solid"/>
                  <a:miter lim="800000"/>
                </a:ln>
              </a:rPr>
              <a:t>Where do </a:t>
            </a:r>
            <a:r>
              <a:rPr lang="en-GB" sz="4000" dirty="0" smtClean="0">
                <a:ln w="17780" cmpd="sng">
                  <a:noFill/>
                  <a:prstDash val="solid"/>
                  <a:miter lim="800000"/>
                </a:ln>
              </a:rPr>
              <a:t>we </a:t>
            </a:r>
            <a:r>
              <a:rPr lang="en-GB" sz="4000" b="1" dirty="0">
                <a:ln w="17780" cmpd="sng">
                  <a:noFill/>
                  <a:prstDash val="solid"/>
                  <a:miter lim="800000"/>
                </a:ln>
              </a:rPr>
              <a:t>use</a:t>
            </a:r>
            <a:r>
              <a:rPr lang="en-GB" sz="4000" dirty="0">
                <a:ln w="17780" cmpd="sng">
                  <a:noFill/>
                  <a:prstDash val="solid"/>
                  <a:miter lim="800000"/>
                </a:ln>
              </a:rPr>
              <a:t> energy at home? </a:t>
            </a:r>
            <a:endParaRPr lang="en-GB" sz="4000" dirty="0" smtClean="0">
              <a:ln w="17780" cmpd="sng">
                <a:noFill/>
                <a:prstDash val="solid"/>
                <a:miter lim="800000"/>
              </a:ln>
            </a:endParaRPr>
          </a:p>
          <a:p>
            <a:pPr algn="ctr"/>
            <a:endParaRPr lang="en-GB" sz="3600" dirty="0" smtClean="0">
              <a:ln w="17780" cmpd="sng">
                <a:noFill/>
                <a:prstDash val="solid"/>
                <a:miter lim="800000"/>
              </a:ln>
            </a:endParaRPr>
          </a:p>
          <a:p>
            <a:pPr algn="ctr"/>
            <a:r>
              <a:rPr lang="en-GB" sz="3600" dirty="0" smtClean="0">
                <a:ln w="17780" cmpd="sng">
                  <a:noFill/>
                  <a:prstDash val="solid"/>
                  <a:miter lim="800000"/>
                </a:ln>
              </a:rPr>
              <a:t>Make a list that shows:</a:t>
            </a:r>
          </a:p>
          <a:p>
            <a:pPr algn="ctr"/>
            <a:endParaRPr lang="en-GB" sz="3600" dirty="0">
              <a:ln w="17780" cmpd="sng">
                <a:noFill/>
                <a:prstDash val="solid"/>
                <a:miter lim="800000"/>
              </a:ln>
            </a:endParaRPr>
          </a:p>
          <a:p>
            <a:pPr algn="ctr"/>
            <a:endParaRPr lang="en-GB" sz="3600" dirty="0">
              <a:ln w="17780" cmpd="sng">
                <a:noFill/>
                <a:prstDash val="solid"/>
                <a:miter lim="800000"/>
              </a:ln>
            </a:endParaRPr>
          </a:p>
          <a:p>
            <a:pPr algn="ctr"/>
            <a:r>
              <a:rPr lang="en-GB" sz="3600" b="1" dirty="0" smtClean="0">
                <a:ln w="17780" cmpd="sng">
                  <a:noFill/>
                  <a:prstDash val="solid"/>
                  <a:miter lim="800000"/>
                </a:ln>
              </a:rPr>
              <a:t>Direct energy </a:t>
            </a:r>
            <a:r>
              <a:rPr lang="en-GB" sz="3600" dirty="0" smtClean="0">
                <a:ln w="17780" cmpd="sng">
                  <a:noFill/>
                  <a:prstDash val="solid"/>
                  <a:miter lim="800000"/>
                </a:ln>
              </a:rPr>
              <a:t>use and </a:t>
            </a:r>
            <a:r>
              <a:rPr lang="en-GB" sz="3600" b="1" dirty="0" smtClean="0">
                <a:ln w="17780" cmpd="sng">
                  <a:noFill/>
                  <a:prstDash val="solid"/>
                  <a:miter lim="800000"/>
                </a:ln>
              </a:rPr>
              <a:t>indirect energy </a:t>
            </a:r>
            <a:r>
              <a:rPr lang="en-GB" sz="3600" dirty="0" smtClean="0">
                <a:ln w="17780" cmpd="sng">
                  <a:noFill/>
                  <a:prstDash val="solid"/>
                  <a:miter lim="800000"/>
                </a:ln>
              </a:rPr>
              <a:t>use.</a:t>
            </a:r>
            <a:endParaRPr lang="en-GB" sz="3600" dirty="0">
              <a:ln w="17780" cmpd="sng">
                <a:noFill/>
                <a:prstDash val="solid"/>
                <a:miter lim="800000"/>
              </a:ln>
            </a:endParaRPr>
          </a:p>
        </p:txBody>
      </p:sp>
    </p:spTree>
    <p:extLst>
      <p:ext uri="{BB962C8B-B14F-4D97-AF65-F5344CB8AC3E}">
        <p14:creationId xmlns:p14="http://schemas.microsoft.com/office/powerpoint/2010/main" val="2013159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055440" y="1484784"/>
            <a:ext cx="10297144" cy="16561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2369880"/>
          </a:xfrm>
          <a:prstGeom prst="rect">
            <a:avLst/>
          </a:prstGeom>
          <a:noFill/>
        </p:spPr>
        <p:txBody>
          <a:bodyPr wrap="square" lIns="91440" tIns="45720" rIns="91440" bIns="45720">
            <a:spAutoFit/>
          </a:bodyPr>
          <a:lstStyle/>
          <a:p>
            <a:pPr algn="ctr"/>
            <a:r>
              <a:rPr lang="en-GB" sz="4000" dirty="0">
                <a:ln w="17780" cmpd="sng">
                  <a:noFill/>
                  <a:prstDash val="solid"/>
                  <a:miter lim="800000"/>
                </a:ln>
              </a:rPr>
              <a:t>Where do </a:t>
            </a:r>
            <a:r>
              <a:rPr lang="en-GB" sz="4000" dirty="0" smtClean="0">
                <a:ln w="17780" cmpd="sng">
                  <a:noFill/>
                  <a:prstDash val="solid"/>
                  <a:miter lim="800000"/>
                </a:ln>
              </a:rPr>
              <a:t>we </a:t>
            </a:r>
            <a:r>
              <a:rPr lang="en-GB" sz="4000" b="1" dirty="0" smtClean="0">
                <a:ln w="17780" cmpd="sng">
                  <a:noFill/>
                  <a:prstDash val="solid"/>
                  <a:miter lim="800000"/>
                </a:ln>
              </a:rPr>
              <a:t>waste</a:t>
            </a:r>
            <a:r>
              <a:rPr lang="en-GB" sz="4000" dirty="0" smtClean="0">
                <a:ln w="17780" cmpd="sng">
                  <a:noFill/>
                  <a:prstDash val="solid"/>
                  <a:miter lim="800000"/>
                </a:ln>
              </a:rPr>
              <a:t> </a:t>
            </a:r>
            <a:r>
              <a:rPr lang="en-GB" sz="4000" dirty="0">
                <a:ln w="17780" cmpd="sng">
                  <a:noFill/>
                  <a:prstDash val="solid"/>
                  <a:miter lim="800000"/>
                </a:ln>
              </a:rPr>
              <a:t>energy at home? </a:t>
            </a:r>
            <a:endParaRPr lang="en-GB" sz="4000" dirty="0" smtClean="0">
              <a:ln w="17780" cmpd="sng">
                <a:noFill/>
                <a:prstDash val="solid"/>
                <a:miter lim="800000"/>
              </a:ln>
            </a:endParaRPr>
          </a:p>
          <a:p>
            <a:pPr algn="ctr"/>
            <a:endParaRPr lang="en-GB" sz="3600" dirty="0" smtClean="0">
              <a:ln w="17780" cmpd="sng">
                <a:noFill/>
                <a:prstDash val="solid"/>
                <a:miter lim="800000"/>
              </a:ln>
            </a:endParaRPr>
          </a:p>
          <a:p>
            <a:pPr algn="ctr"/>
            <a:r>
              <a:rPr lang="en-GB" sz="3600" dirty="0" smtClean="0">
                <a:ln w="17780" cmpd="sng">
                  <a:noFill/>
                  <a:prstDash val="solid"/>
                  <a:miter lim="800000"/>
                </a:ln>
              </a:rPr>
              <a:t>Look at your list and mark any instances where you might be wasting energy.</a:t>
            </a:r>
          </a:p>
        </p:txBody>
      </p:sp>
    </p:spTree>
    <p:extLst>
      <p:ext uri="{BB962C8B-B14F-4D97-AF65-F5344CB8AC3E}">
        <p14:creationId xmlns:p14="http://schemas.microsoft.com/office/powerpoint/2010/main" val="17358182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48" y="404664"/>
            <a:ext cx="10009112" cy="707886"/>
          </a:xfrm>
          <a:prstGeom prst="rect">
            <a:avLst/>
          </a:prstGeom>
          <a:noFill/>
        </p:spPr>
        <p:txBody>
          <a:bodyPr wrap="square" lIns="91440" tIns="45720" rIns="91440" bIns="45720">
            <a:spAutoFit/>
          </a:bodyPr>
          <a:lstStyle/>
          <a:p>
            <a:pPr algn="ctr"/>
            <a:r>
              <a:rPr lang="en-US" sz="4000" dirty="0" smtClean="0">
                <a:ln w="17780" cmpd="sng">
                  <a:noFill/>
                  <a:prstDash val="solid"/>
                  <a:miter lim="800000"/>
                </a:ln>
              </a:rPr>
              <a:t>Saving energy</a:t>
            </a:r>
            <a:endParaRPr lang="en-US" sz="4000" dirty="0">
              <a:ln w="17780" cmpd="sng">
                <a:noFill/>
                <a:prstDash val="solid"/>
                <a:miter lim="800000"/>
              </a:ln>
            </a:endParaRPr>
          </a:p>
        </p:txBody>
      </p:sp>
      <p:pic>
        <p:nvPicPr>
          <p:cNvPr id="3" name="saving-energ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504" y="1201252"/>
            <a:ext cx="9289032" cy="5225081"/>
          </a:xfrm>
          <a:prstGeom prst="rect">
            <a:avLst/>
          </a:prstGeom>
        </p:spPr>
      </p:pic>
    </p:spTree>
    <p:extLst>
      <p:ext uri="{BB962C8B-B14F-4D97-AF65-F5344CB8AC3E}">
        <p14:creationId xmlns:p14="http://schemas.microsoft.com/office/powerpoint/2010/main" val="2309426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55440" y="3585210"/>
            <a:ext cx="10297144" cy="30841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1055440" y="1484784"/>
            <a:ext cx="10297144" cy="17856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What is a carbon footprint?</a:t>
            </a:r>
            <a:endParaRPr lang="en-GB" sz="3600" dirty="0" smtClean="0">
              <a:ln w="17780" cmpd="sng">
                <a:noFill/>
                <a:prstDash val="solid"/>
                <a:miter lim="800000"/>
              </a:ln>
            </a:endParaRPr>
          </a:p>
        </p:txBody>
      </p:sp>
      <p:sp>
        <p:nvSpPr>
          <p:cNvPr id="4" name="Rectangle 3"/>
          <p:cNvSpPr/>
          <p:nvPr/>
        </p:nvSpPr>
        <p:spPr>
          <a:xfrm>
            <a:off x="1172184" y="1499356"/>
            <a:ext cx="9820360" cy="4893647"/>
          </a:xfrm>
          <a:prstGeom prst="rect">
            <a:avLst/>
          </a:prstGeom>
          <a:noFill/>
        </p:spPr>
        <p:txBody>
          <a:bodyPr wrap="square" lIns="91440" tIns="45720" rIns="91440" bIns="45720">
            <a:spAutoFit/>
          </a:bodyPr>
          <a:lstStyle/>
          <a:p>
            <a:r>
              <a:rPr lang="en-GB" sz="2400" dirty="0"/>
              <a:t>A way to measure the combination of things that someone needs, uses and does is to sum up all of the energy used. This total is an estimate of how much energy needed to grow, make and transport all of the things a single person or business consumes. This total is called a </a:t>
            </a:r>
            <a:r>
              <a:rPr lang="en-GB" sz="2400" b="1" dirty="0"/>
              <a:t>carbon footprint</a:t>
            </a:r>
            <a:r>
              <a:rPr lang="en-GB" sz="2400" dirty="0" smtClean="0"/>
              <a:t>.</a:t>
            </a:r>
          </a:p>
          <a:p>
            <a:endParaRPr lang="en-GB" sz="2400" dirty="0"/>
          </a:p>
          <a:p>
            <a:endParaRPr lang="en-GB" sz="2400" dirty="0" smtClean="0"/>
          </a:p>
          <a:p>
            <a:r>
              <a:rPr lang="en-GB" sz="2400" dirty="0" smtClean="0"/>
              <a:t>It's </a:t>
            </a:r>
            <a:r>
              <a:rPr lang="en-GB" sz="2400" dirty="0"/>
              <a:t>called a carbon footprint because all energy use involves the chemical element </a:t>
            </a:r>
            <a:r>
              <a:rPr lang="en-GB" sz="2400" b="1" dirty="0"/>
              <a:t>carbon</a:t>
            </a:r>
            <a:r>
              <a:rPr lang="en-GB" sz="2400" dirty="0"/>
              <a:t>. Reactions involving carbon provide energy. This is what happens when heat is produced to do work, for example by burning fuel in a car engine, or by using electrical energy to power a heater. The footprint part of the term refers to the trace left on the world by the use of the carbon: as if by using the energy you leave behind carbon in the form of Carbon Dioxide gas, which is one of the products of burning fuels</a:t>
            </a:r>
            <a:endParaRPr lang="en-GB" sz="3600" dirty="0">
              <a:ln w="17780" cmpd="sng">
                <a:noFill/>
                <a:prstDash val="solid"/>
                <a:miter lim="800000"/>
              </a:ln>
            </a:endParaRPr>
          </a:p>
        </p:txBody>
      </p:sp>
    </p:spTree>
    <p:extLst>
      <p:ext uri="{BB962C8B-B14F-4D97-AF65-F5344CB8AC3E}">
        <p14:creationId xmlns:p14="http://schemas.microsoft.com/office/powerpoint/2010/main" val="3171629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055440" y="3284984"/>
            <a:ext cx="10297144" cy="279611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9" name="Rounded Rectangle 8"/>
          <p:cNvSpPr/>
          <p:nvPr/>
        </p:nvSpPr>
        <p:spPr>
          <a:xfrm>
            <a:off x="1055440" y="1484784"/>
            <a:ext cx="10297144" cy="16561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5" name="Rectangle 4"/>
          <p:cNvSpPr/>
          <p:nvPr/>
        </p:nvSpPr>
        <p:spPr>
          <a:xfrm>
            <a:off x="1559496" y="476672"/>
            <a:ext cx="9361040" cy="707886"/>
          </a:xfrm>
          <a:prstGeom prst="rect">
            <a:avLst/>
          </a:prstGeom>
          <a:noFill/>
        </p:spPr>
        <p:txBody>
          <a:bodyPr wrap="square" lIns="91440" tIns="45720" rIns="91440" bIns="45720">
            <a:spAutoFit/>
          </a:bodyPr>
          <a:lstStyle/>
          <a:p>
            <a:pPr algn="ctr"/>
            <a:r>
              <a:rPr lang="en-GB" sz="4000" dirty="0" smtClean="0">
                <a:ln w="17780" cmpd="sng">
                  <a:noFill/>
                  <a:prstDash val="solid"/>
                  <a:miter lim="800000"/>
                </a:ln>
              </a:rPr>
              <a:t>Greenhouse gases and climate change</a:t>
            </a:r>
            <a:endParaRPr lang="en-GB" sz="3600" dirty="0" smtClean="0">
              <a:ln w="17780" cmpd="sng">
                <a:noFill/>
                <a:prstDash val="solid"/>
                <a:miter lim="800000"/>
              </a:ln>
            </a:endParaRPr>
          </a:p>
        </p:txBody>
      </p:sp>
      <p:sp>
        <p:nvSpPr>
          <p:cNvPr id="4" name="Rectangle 3"/>
          <p:cNvSpPr/>
          <p:nvPr/>
        </p:nvSpPr>
        <p:spPr>
          <a:xfrm>
            <a:off x="1172184" y="1674674"/>
            <a:ext cx="9820360" cy="1754326"/>
          </a:xfrm>
          <a:prstGeom prst="rect">
            <a:avLst/>
          </a:prstGeom>
          <a:noFill/>
        </p:spPr>
        <p:txBody>
          <a:bodyPr wrap="square" lIns="91440" tIns="45720" rIns="91440" bIns="45720">
            <a:spAutoFit/>
          </a:bodyPr>
          <a:lstStyle/>
          <a:p>
            <a:r>
              <a:rPr lang="en-GB" sz="2400" dirty="0"/>
              <a:t>Carbon Dioxide is a greenhouse gas, and the release of it into the atmosphere of earth causes an insulating effect so that radiation from the sun gets trapped in the atmosphere and leads to climate change.</a:t>
            </a:r>
          </a:p>
          <a:p>
            <a:endParaRPr lang="en-GB" sz="3600" dirty="0">
              <a:ln w="17780" cmpd="sng">
                <a:noFill/>
                <a:prstDash val="solid"/>
                <a:miter lim="800000"/>
              </a:ln>
            </a:endParaRPr>
          </a:p>
        </p:txBody>
      </p:sp>
      <p:sp>
        <p:nvSpPr>
          <p:cNvPr id="7" name="Rectangle 6"/>
          <p:cNvSpPr/>
          <p:nvPr/>
        </p:nvSpPr>
        <p:spPr>
          <a:xfrm>
            <a:off x="1176902" y="3805880"/>
            <a:ext cx="9820360" cy="2246769"/>
          </a:xfrm>
          <a:prstGeom prst="rect">
            <a:avLst/>
          </a:prstGeom>
          <a:noFill/>
        </p:spPr>
        <p:txBody>
          <a:bodyPr wrap="square" lIns="91440" tIns="45720" rIns="91440" bIns="45720">
            <a:spAutoFit/>
          </a:bodyPr>
          <a:lstStyle/>
          <a:p>
            <a:r>
              <a:rPr lang="en-GB" sz="2400" dirty="0"/>
              <a:t>Climate change is causing changes in weather patterns, and it is predicted that if emissions of greenhouse </a:t>
            </a:r>
            <a:r>
              <a:rPr lang="en-GB" sz="2400" dirty="0" smtClean="0"/>
              <a:t>gases </a:t>
            </a:r>
            <a:r>
              <a:rPr lang="en-GB" sz="2400" dirty="0"/>
              <a:t>are not reduced, climate change will speed up. This could cause more flooding, droughts, formation of deserts, famine, water shortages and cause sea levels to rise flooding coastal cities.</a:t>
            </a:r>
          </a:p>
          <a:p>
            <a:endParaRPr lang="en-GB" sz="4400" dirty="0">
              <a:ln w="17780" cmpd="sng">
                <a:noFill/>
                <a:prstDash val="solid"/>
                <a:miter lim="800000"/>
              </a:ln>
            </a:endParaRPr>
          </a:p>
        </p:txBody>
      </p:sp>
    </p:spTree>
    <p:extLst>
      <p:ext uri="{BB962C8B-B14F-4D97-AF65-F5344CB8AC3E}">
        <p14:creationId xmlns:p14="http://schemas.microsoft.com/office/powerpoint/2010/main" val="1857310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1927</TotalTime>
  <Words>1645</Words>
  <Application>Microsoft Office PowerPoint</Application>
  <PresentationFormat>Widescreen</PresentationFormat>
  <Paragraphs>213</Paragraphs>
  <Slides>25</Slides>
  <Notes>25</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dc:creator>
  <cp:lastModifiedBy>Julianna Neeson</cp:lastModifiedBy>
  <cp:revision>326</cp:revision>
  <dcterms:created xsi:type="dcterms:W3CDTF">2011-12-13T16:59:21Z</dcterms:created>
  <dcterms:modified xsi:type="dcterms:W3CDTF">2019-05-07T09:51:26Z</dcterms:modified>
</cp:coreProperties>
</file>