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74" r:id="rId2"/>
    <p:sldId id="278" r:id="rId3"/>
    <p:sldId id="290" r:id="rId4"/>
    <p:sldId id="276" r:id="rId5"/>
    <p:sldId id="281" r:id="rId6"/>
    <p:sldId id="291" r:id="rId7"/>
    <p:sldId id="275" r:id="rId8"/>
    <p:sldId id="277" r:id="rId9"/>
    <p:sldId id="282" r:id="rId10"/>
    <p:sldId id="283" r:id="rId11"/>
    <p:sldId id="284" r:id="rId12"/>
    <p:sldId id="285" r:id="rId13"/>
    <p:sldId id="296" r:id="rId14"/>
    <p:sldId id="286" r:id="rId15"/>
    <p:sldId id="288" r:id="rId16"/>
    <p:sldId id="289" r:id="rId17"/>
    <p:sldId id="292" r:id="rId18"/>
    <p:sldId id="295"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8E4"/>
    <a:srgbClr val="B0DDEC"/>
    <a:srgbClr val="0EE1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0" autoAdjust="0"/>
    <p:restoredTop sz="59388" autoAdjust="0"/>
  </p:normalViewPr>
  <p:slideViewPr>
    <p:cSldViewPr>
      <p:cViewPr>
        <p:scale>
          <a:sx n="60" d="100"/>
          <a:sy n="60" d="100"/>
        </p:scale>
        <p:origin x="1410" y="-48"/>
      </p:cViewPr>
      <p:guideLst>
        <p:guide orient="horz" pos="2160"/>
        <p:guide pos="3840"/>
      </p:guideLst>
    </p:cSldViewPr>
  </p:slideViewPr>
  <p:notesTextViewPr>
    <p:cViewPr>
      <p:scale>
        <a:sx n="100" d="100"/>
        <a:sy n="100" d="100"/>
      </p:scale>
      <p:origin x="0" y="0"/>
    </p:cViewPr>
  </p:notesTextViewPr>
  <p:notesViewPr>
    <p:cSldViewPr>
      <p:cViewPr varScale="1">
        <p:scale>
          <a:sx n="79" d="100"/>
          <a:sy n="79" d="100"/>
        </p:scale>
        <p:origin x="257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1D2555-A332-416D-8BCF-6CD08F84D22E}" type="datetimeFigureOut">
              <a:rPr lang="en-GB" smtClean="0"/>
              <a:t>22/05/2018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CF1525-EAA9-423F-85DD-8EF361C12270}" type="slidenum">
              <a:rPr lang="en-GB" smtClean="0"/>
              <a:t>‹#›</a:t>
            </a:fld>
            <a:endParaRPr lang="en-GB"/>
          </a:p>
        </p:txBody>
      </p:sp>
    </p:spTree>
    <p:extLst>
      <p:ext uri="{BB962C8B-B14F-4D97-AF65-F5344CB8AC3E}">
        <p14:creationId xmlns:p14="http://schemas.microsoft.com/office/powerpoint/2010/main" val="3692637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E80CC-CD0C-4BA3-AD7F-E94F152D2CC6}" type="datetimeFigureOut">
              <a:rPr lang="en-GB" smtClean="0"/>
              <a:t>22/05/2018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50672-1F6C-4C11-9351-2A9F3841C451}" type="slidenum">
              <a:rPr lang="en-GB" smtClean="0"/>
              <a:t>‹#›</a:t>
            </a:fld>
            <a:endParaRPr lang="en-GB"/>
          </a:p>
        </p:txBody>
      </p:sp>
    </p:spTree>
    <p:extLst>
      <p:ext uri="{BB962C8B-B14F-4D97-AF65-F5344CB8AC3E}">
        <p14:creationId xmlns:p14="http://schemas.microsoft.com/office/powerpoint/2010/main" val="4209320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a:t>
            </a:r>
            <a:r>
              <a:rPr lang="en-GB" b="1" dirty="0" smtClean="0"/>
              <a:t>notes</a:t>
            </a:r>
          </a:p>
          <a:p>
            <a:r>
              <a:rPr lang="en-GB" sz="1200" dirty="0" smtClean="0">
                <a:ln w="17780" cmpd="sng">
                  <a:noFill/>
                  <a:prstDash val="solid"/>
                  <a:miter lim="800000"/>
                </a:ln>
              </a:rPr>
              <a:t>Key</a:t>
            </a:r>
            <a:r>
              <a:rPr lang="en-GB" sz="1200" baseline="0" dirty="0" smtClean="0">
                <a:ln w="17780" cmpd="sng">
                  <a:noFill/>
                  <a:prstDash val="solid"/>
                  <a:miter lim="800000"/>
                </a:ln>
              </a:rPr>
              <a:t> questions</a:t>
            </a:r>
            <a:endParaRPr lang="en-GB" sz="1200" dirty="0" smtClean="0">
              <a:ln w="17780" cmpd="sng">
                <a:noFill/>
                <a:prstDash val="solid"/>
                <a:miter lim="800000"/>
              </a:ln>
            </a:endParaRPr>
          </a:p>
          <a:p>
            <a:endParaRPr lang="en-GB" sz="1200" dirty="0" smtClean="0">
              <a:ln w="17780" cmpd="sng">
                <a:noFill/>
                <a:prstDash val="solid"/>
                <a:miter lim="800000"/>
              </a:ln>
            </a:endParaRPr>
          </a:p>
          <a:p>
            <a:r>
              <a:rPr lang="en-GB" sz="1200" dirty="0" smtClean="0">
                <a:ln w="17780" cmpd="sng">
                  <a:noFill/>
                  <a:prstDash val="solid"/>
                  <a:miter lim="800000"/>
                </a:ln>
              </a:rPr>
              <a:t>Why can’t we drink sea water?</a:t>
            </a:r>
            <a:br>
              <a:rPr lang="en-GB" sz="1200" dirty="0" smtClean="0">
                <a:ln w="17780" cmpd="sng">
                  <a:noFill/>
                  <a:prstDash val="solid"/>
                  <a:miter lim="800000"/>
                </a:ln>
              </a:rPr>
            </a:br>
            <a:r>
              <a:rPr lang="en-GB" sz="1200" dirty="0" smtClean="0">
                <a:ln w="17780" cmpd="sng">
                  <a:noFill/>
                  <a:prstDash val="solid"/>
                  <a:miter lim="800000"/>
                </a:ln>
              </a:rPr>
              <a:t>Where we might find fresh water?</a:t>
            </a:r>
            <a:br>
              <a:rPr lang="en-GB" sz="1200" dirty="0" smtClean="0">
                <a:ln w="17780" cmpd="sng">
                  <a:noFill/>
                  <a:prstDash val="solid"/>
                  <a:miter lim="800000"/>
                </a:ln>
              </a:rPr>
            </a:br>
            <a:r>
              <a:rPr lang="en-GB" sz="1200" dirty="0" smtClean="0">
                <a:ln w="17780" cmpd="sng">
                  <a:noFill/>
                  <a:prstDash val="solid"/>
                  <a:miter lim="800000"/>
                </a:ln>
              </a:rPr>
              <a:t>Why do we need to save water?</a:t>
            </a:r>
            <a:endParaRPr lang="en-US" sz="1200" dirty="0" smtClean="0">
              <a:ln w="17780" cmpd="sng">
                <a:noFill/>
                <a:prstDash val="solid"/>
                <a:miter lim="800000"/>
              </a:ln>
            </a:endParaRPr>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a:t>
            </a:fld>
            <a:endParaRPr lang="en-GB"/>
          </a:p>
        </p:txBody>
      </p:sp>
    </p:spTree>
    <p:extLst>
      <p:ext uri="{BB962C8B-B14F-4D97-AF65-F5344CB8AC3E}">
        <p14:creationId xmlns:p14="http://schemas.microsoft.com/office/powerpoint/2010/main" val="384560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Encourage </a:t>
            </a:r>
            <a:r>
              <a:rPr lang="en-GB" sz="1200" kern="1200" dirty="0" smtClean="0">
                <a:solidFill>
                  <a:schemeClr val="tx1"/>
                </a:solidFill>
                <a:effectLst/>
                <a:latin typeface="+mn-lt"/>
                <a:ea typeface="+mn-ea"/>
                <a:cs typeface="+mn-cs"/>
              </a:rPr>
              <a:t>pupils to use ICT to enter and present their results in an appropriate format.</a:t>
            </a:r>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10</a:t>
            </a:fld>
            <a:endParaRPr lang="en-GB"/>
          </a:p>
        </p:txBody>
      </p:sp>
    </p:spTree>
    <p:extLst>
      <p:ext uri="{BB962C8B-B14F-4D97-AF65-F5344CB8AC3E}">
        <p14:creationId xmlns:p14="http://schemas.microsoft.com/office/powerpoint/2010/main" val="51563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11</a:t>
            </a:fld>
            <a:endParaRPr lang="en-GB"/>
          </a:p>
        </p:txBody>
      </p:sp>
    </p:spTree>
    <p:extLst>
      <p:ext uri="{BB962C8B-B14F-4D97-AF65-F5344CB8AC3E}">
        <p14:creationId xmlns:p14="http://schemas.microsoft.com/office/powerpoint/2010/main" val="37214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Teacher’s notes</a:t>
            </a:r>
          </a:p>
          <a:p>
            <a:r>
              <a:rPr lang="en-GB" sz="1200" kern="1200" dirty="0" smtClean="0">
                <a:solidFill>
                  <a:schemeClr val="tx1"/>
                </a:solidFill>
                <a:effectLst/>
                <a:latin typeface="+mn-lt"/>
                <a:ea typeface="+mn-ea"/>
                <a:cs typeface="+mn-cs"/>
              </a:rPr>
              <a:t>Encourage pupils’ to use mathematical resources to estimate the water usage. Display</a:t>
            </a:r>
            <a:r>
              <a:rPr lang="en-GB" sz="1200" kern="1200" baseline="0" dirty="0" smtClean="0">
                <a:solidFill>
                  <a:schemeClr val="tx1"/>
                </a:solidFill>
                <a:effectLst/>
                <a:latin typeface="+mn-lt"/>
                <a:ea typeface="+mn-ea"/>
                <a:cs typeface="+mn-cs"/>
              </a:rPr>
              <a:t> or d</a:t>
            </a:r>
            <a:r>
              <a:rPr lang="en-GB" sz="1200" kern="1200" dirty="0" smtClean="0">
                <a:solidFill>
                  <a:schemeClr val="tx1"/>
                </a:solidFill>
                <a:effectLst/>
                <a:latin typeface="+mn-lt"/>
                <a:ea typeface="+mn-ea"/>
                <a:cs typeface="+mn-cs"/>
              </a:rPr>
              <a:t>istribute a copy of </a:t>
            </a:r>
            <a:r>
              <a:rPr lang="en-GB" sz="1200" b="1" kern="1200" dirty="0" smtClean="0">
                <a:solidFill>
                  <a:schemeClr val="tx1"/>
                </a:solidFill>
                <a:effectLst/>
                <a:latin typeface="+mn-lt"/>
                <a:ea typeface="+mn-ea"/>
                <a:cs typeface="+mn-cs"/>
              </a:rPr>
              <a:t>How much water do we use?</a:t>
            </a:r>
            <a:r>
              <a:rPr lang="en-GB" sz="1200" kern="1200" dirty="0" smtClean="0">
                <a:solidFill>
                  <a:schemeClr val="tx1"/>
                </a:solidFill>
                <a:effectLst/>
                <a:latin typeface="+mn-lt"/>
                <a:ea typeface="+mn-ea"/>
                <a:cs typeface="+mn-cs"/>
              </a:rPr>
              <a:t> (next slide). Use this to reflect on the accuracy of each pupil’s estimates.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Next, ask pupils to calculate how much water is used to flush the school toilets in </a:t>
            </a:r>
            <a:r>
              <a:rPr lang="en-GB" sz="1200" b="1" kern="1200" dirty="0" smtClean="0">
                <a:solidFill>
                  <a:schemeClr val="tx1"/>
                </a:solidFill>
                <a:effectLst/>
                <a:latin typeface="+mn-lt"/>
                <a:ea typeface="+mn-ea"/>
                <a:cs typeface="+mn-cs"/>
              </a:rPr>
              <a:t>a day, week and/or month</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Ask the class to write a summary of the school’s current water use.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Have them</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identify where they think water is being wasted. Ask pupils to make a list of what they could do to</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reduce costs. Once completed, pass on a selection of pupils’ work to the Principal for comments.</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Alternatively, invite the Principal to the class and allow pupils to present their findings.</a:t>
            </a:r>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12</a:t>
            </a:fld>
            <a:endParaRPr lang="en-GB"/>
          </a:p>
        </p:txBody>
      </p:sp>
    </p:spTree>
    <p:extLst>
      <p:ext uri="{BB962C8B-B14F-4D97-AF65-F5344CB8AC3E}">
        <p14:creationId xmlns:p14="http://schemas.microsoft.com/office/powerpoint/2010/main" val="2522796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13</a:t>
            </a:fld>
            <a:endParaRPr lang="en-GB"/>
          </a:p>
        </p:txBody>
      </p:sp>
    </p:spTree>
    <p:extLst>
      <p:ext uri="{BB962C8B-B14F-4D97-AF65-F5344CB8AC3E}">
        <p14:creationId xmlns:p14="http://schemas.microsoft.com/office/powerpoint/2010/main" val="398802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 notes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Organise the class into two groups: </a:t>
            </a:r>
            <a:r>
              <a:rPr lang="en-GB" sz="1200" b="1" kern="1200" dirty="0" smtClean="0">
                <a:solidFill>
                  <a:schemeClr val="tx1"/>
                </a:solidFill>
                <a:effectLst/>
                <a:latin typeface="+mn-lt"/>
                <a:ea typeface="+mn-ea"/>
                <a:cs typeface="+mn-cs"/>
              </a:rPr>
              <a:t>Group A </a:t>
            </a:r>
            <a:r>
              <a:rPr lang="en-GB" sz="1200" kern="1200" dirty="0" smtClean="0">
                <a:solidFill>
                  <a:schemeClr val="tx1"/>
                </a:solidFill>
                <a:effectLst/>
                <a:latin typeface="+mn-lt"/>
                <a:ea typeface="+mn-ea"/>
                <a:cs typeface="+mn-cs"/>
              </a:rPr>
              <a:t>and </a:t>
            </a:r>
            <a:r>
              <a:rPr lang="en-GB" sz="1200" b="1" kern="1200" dirty="0" smtClean="0">
                <a:solidFill>
                  <a:schemeClr val="tx1"/>
                </a:solidFill>
                <a:effectLst/>
                <a:latin typeface="+mn-lt"/>
                <a:ea typeface="+mn-ea"/>
                <a:cs typeface="+mn-cs"/>
              </a:rPr>
              <a:t>Group B</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Explain that in this activity, the pupils will take part in a debate.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Ask </a:t>
            </a:r>
            <a:r>
              <a:rPr lang="en-GB" sz="1200" kern="1200" dirty="0" smtClean="0">
                <a:solidFill>
                  <a:schemeClr val="tx1"/>
                </a:solidFill>
                <a:effectLst/>
                <a:latin typeface="+mn-lt"/>
                <a:ea typeface="+mn-ea"/>
                <a:cs typeface="+mn-cs"/>
              </a:rPr>
              <a:t>Group A to work together and list arguments to support the statement.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Ask </a:t>
            </a:r>
            <a:r>
              <a:rPr lang="en-GB" sz="1200" kern="1200" dirty="0" smtClean="0">
                <a:solidFill>
                  <a:schemeClr val="tx1"/>
                </a:solidFill>
                <a:effectLst/>
                <a:latin typeface="+mn-lt"/>
                <a:ea typeface="+mn-ea"/>
                <a:cs typeface="+mn-cs"/>
              </a:rPr>
              <a:t>Group B to work together and list arguments that oppose the statement.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Ask them </a:t>
            </a:r>
            <a:r>
              <a:rPr lang="en-GB" sz="1200" kern="1200" dirty="0" smtClean="0">
                <a:solidFill>
                  <a:schemeClr val="tx1"/>
                </a:solidFill>
                <a:effectLst/>
                <a:latin typeface="+mn-lt"/>
                <a:ea typeface="+mn-ea"/>
                <a:cs typeface="+mn-cs"/>
              </a:rPr>
              <a:t>to adopt group roles: for example scribe, reporter and group leader.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a:t>
            </a:r>
            <a:r>
              <a:rPr lang="en-GB" sz="1200" kern="1200" dirty="0" smtClean="0">
                <a:solidFill>
                  <a:schemeClr val="tx1"/>
                </a:solidFill>
                <a:effectLst/>
                <a:latin typeface="+mn-lt"/>
                <a:ea typeface="+mn-ea"/>
                <a:cs typeface="+mn-cs"/>
              </a:rPr>
              <a:t>the two groups to take part in a debate.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Act as chairperson, or alternatively invite one child from each group to chair the debate.</a:t>
            </a:r>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14</a:t>
            </a:fld>
            <a:endParaRPr lang="en-GB"/>
          </a:p>
        </p:txBody>
      </p:sp>
    </p:spTree>
    <p:extLst>
      <p:ext uri="{BB962C8B-B14F-4D97-AF65-F5344CB8AC3E}">
        <p14:creationId xmlns:p14="http://schemas.microsoft.com/office/powerpoint/2010/main" val="4202497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 notes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Divide the class into groups. Ask each group to work together and agree an appropriate price for</a:t>
            </a:r>
          </a:p>
          <a:p>
            <a:r>
              <a:rPr lang="en-GB" sz="1200" kern="1200" dirty="0" smtClean="0">
                <a:solidFill>
                  <a:schemeClr val="tx1"/>
                </a:solidFill>
                <a:effectLst/>
                <a:latin typeface="+mn-lt"/>
                <a:ea typeface="+mn-ea"/>
                <a:cs typeface="+mn-cs"/>
              </a:rPr>
              <a:t>one litre of water. To stimulate thinking, encourage them to think about and compare the cost of:</a:t>
            </a:r>
          </a:p>
          <a:p>
            <a:r>
              <a:rPr lang="en-GB" sz="1200" kern="1200" dirty="0" smtClean="0">
                <a:solidFill>
                  <a:schemeClr val="tx1"/>
                </a:solidFill>
                <a:effectLst/>
                <a:latin typeface="+mn-lt"/>
                <a:ea typeface="+mn-ea"/>
                <a:cs typeface="+mn-cs"/>
              </a:rPr>
              <a:t>• a litre of bottled water; </a:t>
            </a:r>
          </a:p>
          <a:p>
            <a:r>
              <a:rPr lang="en-GB" sz="1200" kern="1200" dirty="0" smtClean="0">
                <a:solidFill>
                  <a:schemeClr val="tx1"/>
                </a:solidFill>
                <a:effectLst/>
                <a:latin typeface="+mn-lt"/>
                <a:ea typeface="+mn-ea"/>
                <a:cs typeface="+mn-cs"/>
              </a:rPr>
              <a:t>• a litre of milk;</a:t>
            </a:r>
          </a:p>
          <a:p>
            <a:r>
              <a:rPr lang="en-GB" sz="1200" kern="1200" dirty="0" smtClean="0">
                <a:solidFill>
                  <a:schemeClr val="tx1"/>
                </a:solidFill>
                <a:effectLst/>
                <a:latin typeface="+mn-lt"/>
                <a:ea typeface="+mn-ea"/>
                <a:cs typeface="+mn-cs"/>
              </a:rPr>
              <a:t>• a litre of lemonade; and</a:t>
            </a:r>
          </a:p>
          <a:p>
            <a:r>
              <a:rPr lang="en-GB" sz="1200" kern="1200" dirty="0" smtClean="0">
                <a:solidFill>
                  <a:schemeClr val="tx1"/>
                </a:solidFill>
                <a:effectLst/>
                <a:latin typeface="+mn-lt"/>
                <a:ea typeface="+mn-ea"/>
                <a:cs typeface="+mn-cs"/>
              </a:rPr>
              <a:t>• a litre of petrol.</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each group to reveal how much they think a litre of water should cost. Next, ask them to</a:t>
            </a:r>
          </a:p>
          <a:p>
            <a:r>
              <a:rPr lang="en-GB" sz="1200" kern="1200" dirty="0" smtClean="0">
                <a:solidFill>
                  <a:schemeClr val="tx1"/>
                </a:solidFill>
                <a:effectLst/>
                <a:latin typeface="+mn-lt"/>
                <a:ea typeface="+mn-ea"/>
                <a:cs typeface="+mn-cs"/>
              </a:rPr>
              <a:t>use their water price to calculate the cost of the following activities:</a:t>
            </a:r>
          </a:p>
          <a:p>
            <a:r>
              <a:rPr lang="en-GB" sz="1200" kern="1200" dirty="0" smtClean="0">
                <a:solidFill>
                  <a:schemeClr val="tx1"/>
                </a:solidFill>
                <a:effectLst/>
                <a:latin typeface="+mn-lt"/>
                <a:ea typeface="+mn-ea"/>
                <a:cs typeface="+mn-cs"/>
              </a:rPr>
              <a:t>• four showers;</a:t>
            </a:r>
          </a:p>
          <a:p>
            <a:r>
              <a:rPr lang="en-GB" sz="1200" kern="1200" dirty="0" smtClean="0">
                <a:solidFill>
                  <a:schemeClr val="tx1"/>
                </a:solidFill>
                <a:effectLst/>
                <a:latin typeface="+mn-lt"/>
                <a:ea typeface="+mn-ea"/>
                <a:cs typeface="+mn-cs"/>
              </a:rPr>
              <a:t>• one bath;</a:t>
            </a:r>
          </a:p>
          <a:p>
            <a:r>
              <a:rPr lang="en-GB" sz="1200" kern="1200" dirty="0" smtClean="0">
                <a:solidFill>
                  <a:schemeClr val="tx1"/>
                </a:solidFill>
                <a:effectLst/>
                <a:latin typeface="+mn-lt"/>
                <a:ea typeface="+mn-ea"/>
                <a:cs typeface="+mn-cs"/>
              </a:rPr>
              <a:t>• flushing the toilet ten times;</a:t>
            </a:r>
          </a:p>
          <a:p>
            <a:r>
              <a:rPr lang="en-GB" sz="1200" kern="1200" dirty="0" smtClean="0">
                <a:solidFill>
                  <a:schemeClr val="tx1"/>
                </a:solidFill>
                <a:effectLst/>
                <a:latin typeface="+mn-lt"/>
                <a:ea typeface="+mn-ea"/>
                <a:cs typeface="+mn-cs"/>
              </a:rPr>
              <a:t>• doing two loads of washing; and</a:t>
            </a:r>
          </a:p>
          <a:p>
            <a:r>
              <a:rPr lang="en-GB" sz="1200" kern="1200" dirty="0" smtClean="0">
                <a:solidFill>
                  <a:schemeClr val="tx1"/>
                </a:solidFill>
                <a:effectLst/>
                <a:latin typeface="+mn-lt"/>
                <a:ea typeface="+mn-ea"/>
                <a:cs typeface="+mn-cs"/>
              </a:rPr>
              <a:t>• using the dishwasher once.</a:t>
            </a:r>
          </a:p>
          <a:p>
            <a:r>
              <a:rPr lang="en-GB" sz="1200" kern="1200" dirty="0" smtClean="0">
                <a:solidFill>
                  <a:schemeClr val="tx1"/>
                </a:solidFill>
                <a:effectLst/>
                <a:latin typeface="+mn-lt"/>
                <a:ea typeface="+mn-ea"/>
                <a:cs typeface="+mn-cs"/>
              </a:rPr>
              <a:t>Allow the pupils to use calculators. However, you may wish to set up a spreadsheet for pupils</a:t>
            </a:r>
          </a:p>
          <a:p>
            <a:r>
              <a:rPr lang="en-GB" sz="1200" kern="1200" dirty="0" smtClean="0">
                <a:solidFill>
                  <a:schemeClr val="tx1"/>
                </a:solidFill>
                <a:effectLst/>
                <a:latin typeface="+mn-lt"/>
                <a:ea typeface="+mn-ea"/>
                <a:cs typeface="+mn-cs"/>
              </a:rPr>
              <a:t>to use.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Next, ask groups to calculate how much it would cost for a family to do these activities over a</a:t>
            </a:r>
          </a:p>
          <a:p>
            <a:r>
              <a:rPr lang="en-GB" sz="1200" kern="1200" dirty="0" smtClean="0">
                <a:solidFill>
                  <a:schemeClr val="tx1"/>
                </a:solidFill>
                <a:effectLst/>
                <a:latin typeface="+mn-lt"/>
                <a:ea typeface="+mn-ea"/>
                <a:cs typeface="+mn-cs"/>
              </a:rPr>
              <a:t>week, a month and a year. Invite them to present their findings to the rest of the class. Initiate</a:t>
            </a:r>
          </a:p>
          <a:p>
            <a:r>
              <a:rPr lang="en-GB" sz="1200" kern="1200" dirty="0" smtClean="0">
                <a:solidFill>
                  <a:schemeClr val="tx1"/>
                </a:solidFill>
                <a:effectLst/>
                <a:latin typeface="+mn-lt"/>
                <a:ea typeface="+mn-ea"/>
                <a:cs typeface="+mn-cs"/>
              </a:rPr>
              <a:t>a class discussion about each group’s findings. Ask the pupils if they think the proposed</a:t>
            </a:r>
          </a:p>
          <a:p>
            <a:r>
              <a:rPr lang="en-GB" sz="1200" kern="1200" dirty="0" smtClean="0">
                <a:solidFill>
                  <a:schemeClr val="tx1"/>
                </a:solidFill>
                <a:effectLst/>
                <a:latin typeface="+mn-lt"/>
                <a:ea typeface="+mn-ea"/>
                <a:cs typeface="+mn-cs"/>
              </a:rPr>
              <a:t>costs for one litre of water are realistic. </a:t>
            </a:r>
          </a:p>
          <a:p>
            <a:endParaRPr lang="en-GB" dirty="0" smtClean="0"/>
          </a:p>
          <a:p>
            <a:r>
              <a:rPr lang="en-GB" dirty="0" smtClean="0"/>
              <a:t>Also ask them if they are surprised by the projected costs. Inform the class that the average household bill for water in England during 2013 was £247 (this includes both clean water and sewage treatment).   </a:t>
            </a:r>
          </a:p>
          <a:p>
            <a:r>
              <a:rPr lang="en-GB" dirty="0" smtClean="0"/>
              <a:t>Discuss as a class if they think this is a fair amount to pay.</a:t>
            </a:r>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15</a:t>
            </a:fld>
            <a:endParaRPr lang="en-GB"/>
          </a:p>
        </p:txBody>
      </p:sp>
    </p:spTree>
    <p:extLst>
      <p:ext uri="{BB962C8B-B14F-4D97-AF65-F5344CB8AC3E}">
        <p14:creationId xmlns:p14="http://schemas.microsoft.com/office/powerpoint/2010/main" val="322664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Carry out two class ballots. Ask the class the questions above and ask pupils to vote yes or no.</a:t>
            </a:r>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16</a:t>
            </a:fld>
            <a:endParaRPr lang="en-GB"/>
          </a:p>
        </p:txBody>
      </p:sp>
    </p:spTree>
    <p:extLst>
      <p:ext uri="{BB962C8B-B14F-4D97-AF65-F5344CB8AC3E}">
        <p14:creationId xmlns:p14="http://schemas.microsoft.com/office/powerpoint/2010/main" val="368758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17</a:t>
            </a:fld>
            <a:endParaRPr lang="en-GB"/>
          </a:p>
        </p:txBody>
      </p:sp>
    </p:spTree>
    <p:extLst>
      <p:ext uri="{BB962C8B-B14F-4D97-AF65-F5344CB8AC3E}">
        <p14:creationId xmlns:p14="http://schemas.microsoft.com/office/powerpoint/2010/main" val="3401794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notes – water saving tips</a:t>
            </a:r>
          </a:p>
          <a:p>
            <a:endParaRPr lang="en-GB" b="1" dirty="0" smtClean="0"/>
          </a:p>
          <a:p>
            <a:r>
              <a:rPr lang="en-GB" sz="1200" kern="1200" dirty="0" smtClean="0">
                <a:solidFill>
                  <a:schemeClr val="tx1"/>
                </a:solidFill>
                <a:effectLst/>
                <a:latin typeface="+mn-lt"/>
                <a:ea typeface="+mn-ea"/>
                <a:cs typeface="+mn-cs"/>
              </a:rPr>
              <a:t>Turn off the tap when you brush your teeth or whilst you soap your hands before rinsing. </a:t>
            </a:r>
          </a:p>
          <a:p>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Don’t run tap water to cool it down. Instead, fill a reusable bottle with drinking water and keep it in the fridge.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Don't use the toilet as a bin.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Turn taps off fully after use.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Take a shorter shower. </a:t>
            </a:r>
          </a:p>
          <a:p>
            <a:endParaRPr lang="en-GB"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Don't leave the water running for rinsing dishes.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Only use the dishwasher and washing machine when you have a full 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Attach a water butt to your drainpipe and use the water collected to water your plants, clean your car and wash your windows.</a:t>
            </a:r>
          </a:p>
          <a:p>
            <a:pPr lvl="0"/>
            <a:r>
              <a:rPr lang="en-GB" sz="1200" kern="1200" dirty="0" smtClean="0">
                <a:solidFill>
                  <a:schemeClr val="tx1"/>
                </a:solidFill>
                <a:effectLst/>
                <a:latin typeface="+mn-lt"/>
                <a:ea typeface="+mn-ea"/>
                <a:cs typeface="+mn-cs"/>
              </a:rPr>
              <a:t>Use a watering can rather than a hosepipe.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b="1" dirty="0" smtClean="0"/>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18</a:t>
            </a:fld>
            <a:endParaRPr lang="en-GB"/>
          </a:p>
        </p:txBody>
      </p:sp>
    </p:spTree>
    <p:extLst>
      <p:ext uri="{BB962C8B-B14F-4D97-AF65-F5344CB8AC3E}">
        <p14:creationId xmlns:p14="http://schemas.microsoft.com/office/powerpoint/2010/main" val="4050391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19</a:t>
            </a:fld>
            <a:endParaRPr lang="en-GB"/>
          </a:p>
        </p:txBody>
      </p:sp>
    </p:spTree>
    <p:extLst>
      <p:ext uri="{BB962C8B-B14F-4D97-AF65-F5344CB8AC3E}">
        <p14:creationId xmlns:p14="http://schemas.microsoft.com/office/powerpoint/2010/main" val="31390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a:t>
            </a:r>
            <a:r>
              <a:rPr lang="en-GB" sz="1200" b="1" kern="1200" baseline="0" dirty="0" smtClean="0">
                <a:solidFill>
                  <a:schemeClr val="tx1"/>
                </a:solidFill>
                <a:effectLst/>
                <a:latin typeface="+mn-lt"/>
                <a:ea typeface="+mn-ea"/>
                <a:cs typeface="+mn-cs"/>
              </a:rPr>
              <a:t> </a:t>
            </a:r>
            <a:r>
              <a:rPr lang="en-GB" sz="1200" b="1" kern="1200" baseline="0" dirty="0" smtClean="0">
                <a:solidFill>
                  <a:schemeClr val="tx1"/>
                </a:solidFill>
                <a:effectLst/>
                <a:latin typeface="+mn-lt"/>
                <a:ea typeface="+mn-ea"/>
                <a:cs typeface="+mn-cs"/>
              </a:rPr>
              <a:t>notes</a:t>
            </a:r>
          </a:p>
          <a:p>
            <a:r>
              <a:rPr lang="en-GB" sz="1200" kern="1200" dirty="0" smtClean="0">
                <a:solidFill>
                  <a:schemeClr val="tx1"/>
                </a:solidFill>
                <a:effectLst/>
                <a:latin typeface="+mn-lt"/>
                <a:ea typeface="+mn-ea"/>
                <a:cs typeface="+mn-cs"/>
              </a:rPr>
              <a:t>You may find it useful to introduce pupils to new words and phrases. The amount of detail you use when explaining these terms will depend on the age and prior knowledge of the children.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Pupils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may find it useful to complete a </a:t>
            </a:r>
            <a:r>
              <a:rPr lang="en-GB" sz="1200" b="1" kern="1200" dirty="0" smtClean="0">
                <a:solidFill>
                  <a:schemeClr val="tx1"/>
                </a:solidFill>
                <a:effectLst/>
                <a:latin typeface="+mn-lt"/>
                <a:ea typeface="+mn-ea"/>
                <a:cs typeface="+mn-cs"/>
              </a:rPr>
              <a:t>concept map </a:t>
            </a:r>
            <a:r>
              <a:rPr lang="en-GB" sz="1200" kern="1200" dirty="0" smtClean="0">
                <a:solidFill>
                  <a:schemeClr val="tx1"/>
                </a:solidFill>
                <a:effectLst/>
                <a:latin typeface="+mn-lt"/>
                <a:ea typeface="+mn-ea"/>
                <a:cs typeface="+mn-cs"/>
              </a:rPr>
              <a:t>for each new word and phrase. Please see the next slide.</a:t>
            </a:r>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2</a:t>
            </a:fld>
            <a:endParaRPr lang="en-GB"/>
          </a:p>
        </p:txBody>
      </p:sp>
    </p:spTree>
    <p:extLst>
      <p:ext uri="{BB962C8B-B14F-4D97-AF65-F5344CB8AC3E}">
        <p14:creationId xmlns:p14="http://schemas.microsoft.com/office/powerpoint/2010/main" val="185343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a:t>
            </a:r>
            <a:r>
              <a:rPr lang="en-GB" sz="1200" b="1" kern="1200" baseline="0" dirty="0" smtClean="0">
                <a:solidFill>
                  <a:schemeClr val="tx1"/>
                </a:solidFill>
                <a:effectLst/>
                <a:latin typeface="+mn-lt"/>
                <a:ea typeface="+mn-ea"/>
                <a:cs typeface="+mn-cs"/>
              </a:rPr>
              <a:t> </a:t>
            </a:r>
            <a:r>
              <a:rPr lang="en-GB" sz="1200" b="1" kern="1200" baseline="0" dirty="0" smtClean="0">
                <a:solidFill>
                  <a:schemeClr val="tx1"/>
                </a:solidFill>
                <a:effectLst/>
                <a:latin typeface="+mn-lt"/>
                <a:ea typeface="+mn-ea"/>
                <a:cs typeface="+mn-cs"/>
              </a:rPr>
              <a:t>notes</a:t>
            </a:r>
          </a:p>
          <a:p>
            <a:r>
              <a:rPr lang="en-GB" sz="1200" kern="1200" dirty="0" smtClean="0">
                <a:solidFill>
                  <a:schemeClr val="tx1"/>
                </a:solidFill>
                <a:effectLst/>
                <a:latin typeface="+mn-lt"/>
                <a:ea typeface="+mn-ea"/>
                <a:cs typeface="+mn-cs"/>
              </a:rPr>
              <a:t>Pupils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may find it useful to complete a </a:t>
            </a:r>
            <a:r>
              <a:rPr lang="en-GB" sz="1200" b="1" kern="1200" dirty="0" smtClean="0">
                <a:solidFill>
                  <a:schemeClr val="tx1"/>
                </a:solidFill>
                <a:effectLst/>
                <a:latin typeface="+mn-lt"/>
                <a:ea typeface="+mn-ea"/>
                <a:cs typeface="+mn-cs"/>
              </a:rPr>
              <a:t>concept map </a:t>
            </a:r>
            <a:r>
              <a:rPr lang="en-GB" sz="1200" kern="1200" dirty="0" smtClean="0">
                <a:solidFill>
                  <a:schemeClr val="tx1"/>
                </a:solidFill>
                <a:effectLst/>
                <a:latin typeface="+mn-lt"/>
                <a:ea typeface="+mn-ea"/>
                <a:cs typeface="+mn-cs"/>
              </a:rPr>
              <a:t>for each new word and phrase. </a:t>
            </a:r>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3</a:t>
            </a:fld>
            <a:endParaRPr lang="en-GB"/>
          </a:p>
        </p:txBody>
      </p:sp>
    </p:spTree>
    <p:extLst>
      <p:ext uri="{BB962C8B-B14F-4D97-AF65-F5344CB8AC3E}">
        <p14:creationId xmlns:p14="http://schemas.microsoft.com/office/powerpoint/2010/main" val="408415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4</a:t>
            </a:fld>
            <a:endParaRPr lang="en-GB"/>
          </a:p>
        </p:txBody>
      </p:sp>
    </p:spTree>
    <p:extLst>
      <p:ext uri="{BB962C8B-B14F-4D97-AF65-F5344CB8AC3E}">
        <p14:creationId xmlns:p14="http://schemas.microsoft.com/office/powerpoint/2010/main" val="187038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a:t>
            </a:r>
            <a:r>
              <a:rPr lang="en-GB" sz="1200" b="1" kern="1200" baseline="0" dirty="0" smtClean="0">
                <a:solidFill>
                  <a:schemeClr val="tx1"/>
                </a:solidFill>
                <a:effectLst/>
                <a:latin typeface="+mn-lt"/>
                <a:ea typeface="+mn-ea"/>
                <a:cs typeface="+mn-cs"/>
              </a:rPr>
              <a:t> </a:t>
            </a:r>
            <a:r>
              <a:rPr lang="en-GB" sz="1200" b="1" kern="1200" baseline="0" dirty="0" smtClean="0">
                <a:solidFill>
                  <a:schemeClr val="tx1"/>
                </a:solidFill>
                <a:effectLst/>
                <a:latin typeface="+mn-lt"/>
                <a:ea typeface="+mn-ea"/>
                <a:cs typeface="+mn-cs"/>
              </a:rPr>
              <a:t>notes</a:t>
            </a:r>
          </a:p>
          <a:p>
            <a:r>
              <a:rPr lang="en-GB" sz="1200" kern="1200" dirty="0" smtClean="0">
                <a:solidFill>
                  <a:schemeClr val="tx1"/>
                </a:solidFill>
                <a:effectLst/>
                <a:latin typeface="+mn-lt"/>
                <a:ea typeface="+mn-ea"/>
                <a:cs typeface="+mn-cs"/>
              </a:rPr>
              <a:t>You may find it useful to introduce pupils to new words and phrases. The amount of detail you use when explaining these terms will depend on the age and prior knowledge of the children.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Pupils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may find it useful to complete a </a:t>
            </a:r>
            <a:r>
              <a:rPr lang="en-GB" sz="1200" b="1" kern="1200" dirty="0" smtClean="0">
                <a:solidFill>
                  <a:schemeClr val="tx1"/>
                </a:solidFill>
                <a:effectLst/>
                <a:latin typeface="+mn-lt"/>
                <a:ea typeface="+mn-ea"/>
                <a:cs typeface="+mn-cs"/>
              </a:rPr>
              <a:t>concept map </a:t>
            </a:r>
            <a:r>
              <a:rPr lang="en-GB" sz="1200" kern="1200" dirty="0" smtClean="0">
                <a:solidFill>
                  <a:schemeClr val="tx1"/>
                </a:solidFill>
                <a:effectLst/>
                <a:latin typeface="+mn-lt"/>
                <a:ea typeface="+mn-ea"/>
                <a:cs typeface="+mn-cs"/>
              </a:rPr>
              <a:t>for each new word and phrase. Please see the next slide.</a:t>
            </a:r>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5</a:t>
            </a:fld>
            <a:endParaRPr lang="en-GB"/>
          </a:p>
        </p:txBody>
      </p:sp>
    </p:spTree>
    <p:extLst>
      <p:ext uri="{BB962C8B-B14F-4D97-AF65-F5344CB8AC3E}">
        <p14:creationId xmlns:p14="http://schemas.microsoft.com/office/powerpoint/2010/main" val="294959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a:t>
            </a:r>
            <a:r>
              <a:rPr lang="en-GB" sz="1200" b="1" kern="1200" baseline="0" dirty="0" smtClean="0">
                <a:solidFill>
                  <a:schemeClr val="tx1"/>
                </a:solidFill>
                <a:effectLst/>
                <a:latin typeface="+mn-lt"/>
                <a:ea typeface="+mn-ea"/>
                <a:cs typeface="+mn-cs"/>
              </a:rPr>
              <a:t> </a:t>
            </a:r>
            <a:r>
              <a:rPr lang="en-GB" sz="1200" b="1" kern="1200" baseline="0" dirty="0" smtClean="0">
                <a:solidFill>
                  <a:schemeClr val="tx1"/>
                </a:solidFill>
                <a:effectLst/>
                <a:latin typeface="+mn-lt"/>
                <a:ea typeface="+mn-ea"/>
                <a:cs typeface="+mn-cs"/>
              </a:rPr>
              <a:t>notes</a:t>
            </a:r>
          </a:p>
          <a:p>
            <a:r>
              <a:rPr lang="en-GB" sz="1200" kern="1200" dirty="0" smtClean="0">
                <a:solidFill>
                  <a:schemeClr val="tx1"/>
                </a:solidFill>
                <a:effectLst/>
                <a:latin typeface="+mn-lt"/>
                <a:ea typeface="+mn-ea"/>
                <a:cs typeface="+mn-cs"/>
              </a:rPr>
              <a:t>Pupils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may find it useful to complete a </a:t>
            </a:r>
            <a:r>
              <a:rPr lang="en-GB" sz="1200" b="1" kern="1200" dirty="0" smtClean="0">
                <a:solidFill>
                  <a:schemeClr val="tx1"/>
                </a:solidFill>
                <a:effectLst/>
                <a:latin typeface="+mn-lt"/>
                <a:ea typeface="+mn-ea"/>
                <a:cs typeface="+mn-cs"/>
              </a:rPr>
              <a:t>concept map </a:t>
            </a:r>
            <a:r>
              <a:rPr lang="en-GB" sz="1200" kern="1200" dirty="0" smtClean="0">
                <a:solidFill>
                  <a:schemeClr val="tx1"/>
                </a:solidFill>
                <a:effectLst/>
                <a:latin typeface="+mn-lt"/>
                <a:ea typeface="+mn-ea"/>
                <a:cs typeface="+mn-cs"/>
              </a:rPr>
              <a:t>for each new word and phrase. </a:t>
            </a:r>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6</a:t>
            </a:fld>
            <a:endParaRPr lang="en-GB"/>
          </a:p>
        </p:txBody>
      </p:sp>
    </p:spTree>
    <p:extLst>
      <p:ext uri="{BB962C8B-B14F-4D97-AF65-F5344CB8AC3E}">
        <p14:creationId xmlns:p14="http://schemas.microsoft.com/office/powerpoint/2010/main" val="4268099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7</a:t>
            </a:fld>
            <a:endParaRPr lang="en-GB"/>
          </a:p>
        </p:txBody>
      </p:sp>
    </p:spTree>
    <p:extLst>
      <p:ext uri="{BB962C8B-B14F-4D97-AF65-F5344CB8AC3E}">
        <p14:creationId xmlns:p14="http://schemas.microsoft.com/office/powerpoint/2010/main" val="160522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notes</a:t>
            </a:r>
          </a:p>
          <a:p>
            <a:r>
              <a:rPr lang="en-GB" dirty="0" smtClean="0"/>
              <a:t>New words and phrases:</a:t>
            </a:r>
            <a:r>
              <a:rPr lang="en-GB" baseline="0" dirty="0" smtClean="0"/>
              <a:t> </a:t>
            </a:r>
            <a:r>
              <a:rPr lang="en-GB" b="1" baseline="0" dirty="0" smtClean="0"/>
              <a:t>Birds eye view</a:t>
            </a:r>
            <a:r>
              <a:rPr lang="en-GB" baseline="0" dirty="0" smtClean="0"/>
              <a:t>, </a:t>
            </a:r>
            <a:r>
              <a:rPr lang="en-GB" b="1" baseline="0" dirty="0" smtClean="0"/>
              <a:t>w</a:t>
            </a:r>
            <a:r>
              <a:rPr lang="en-GB" b="1" dirty="0" smtClean="0"/>
              <a:t>ater source</a:t>
            </a:r>
            <a:r>
              <a:rPr lang="en-GB" b="0" dirty="0" smtClean="0"/>
              <a:t>.</a:t>
            </a:r>
          </a:p>
          <a:p>
            <a:endParaRPr lang="en-GB" dirty="0" smtClean="0"/>
          </a:p>
          <a:p>
            <a:r>
              <a:rPr lang="en-GB" dirty="0" smtClean="0"/>
              <a:t>Invite pupils to present the results of their surveys to the rest of the class. </a:t>
            </a:r>
          </a:p>
          <a:p>
            <a:endParaRPr lang="en-GB" dirty="0" smtClean="0"/>
          </a:p>
          <a:p>
            <a:r>
              <a:rPr lang="en-GB" dirty="0" smtClean="0"/>
              <a:t>Discuss which rooms have the highest number of water sources.</a:t>
            </a:r>
          </a:p>
          <a:p>
            <a:endParaRPr lang="en-GB" dirty="0" smtClean="0"/>
          </a:p>
          <a:p>
            <a:r>
              <a:rPr lang="en-GB" dirty="0" smtClean="0"/>
              <a:t>Discuss where</a:t>
            </a:r>
            <a:r>
              <a:rPr lang="en-GB" baseline="0" dirty="0" smtClean="0"/>
              <a:t> water is used most frequently in the home.</a:t>
            </a:r>
          </a:p>
          <a:p>
            <a:endParaRPr lang="en-GB" baseline="0" dirty="0" smtClean="0"/>
          </a:p>
          <a:p>
            <a:r>
              <a:rPr lang="en-GB" b="0" dirty="0" smtClean="0"/>
              <a:t>The</a:t>
            </a:r>
            <a:r>
              <a:rPr lang="en-GB" b="1" baseline="0" dirty="0" smtClean="0"/>
              <a:t> bathroom</a:t>
            </a:r>
            <a:r>
              <a:rPr lang="en-GB" b="0" baseline="0" dirty="0" smtClean="0"/>
              <a:t> is where most water is used.</a:t>
            </a:r>
          </a:p>
          <a:p>
            <a:r>
              <a:rPr lang="en-GB" b="0" baseline="0" dirty="0" smtClean="0"/>
              <a:t>This is a result of showering and or bathing, toilet flushing, brushing teeth, washing in the basin.</a:t>
            </a:r>
          </a:p>
          <a:p>
            <a:r>
              <a:rPr lang="en-GB" b="0" baseline="0" dirty="0" smtClean="0"/>
              <a:t>Showers account for the biggest water use in the home (25%) followed by lavatories (22%).</a:t>
            </a:r>
            <a:endParaRPr lang="en-GB" b="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8</a:t>
            </a:fld>
            <a:endParaRPr lang="en-GB"/>
          </a:p>
        </p:txBody>
      </p:sp>
    </p:spTree>
    <p:extLst>
      <p:ext uri="{BB962C8B-B14F-4D97-AF65-F5344CB8AC3E}">
        <p14:creationId xmlns:p14="http://schemas.microsoft.com/office/powerpoint/2010/main" val="1456713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t>
            </a:r>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9</a:t>
            </a:fld>
            <a:endParaRPr lang="en-GB"/>
          </a:p>
        </p:txBody>
      </p:sp>
    </p:spTree>
    <p:extLst>
      <p:ext uri="{BB962C8B-B14F-4D97-AF65-F5344CB8AC3E}">
        <p14:creationId xmlns:p14="http://schemas.microsoft.com/office/powerpoint/2010/main" val="27612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028467-8ED1-4DEF-8BF1-2702C42FDE87}" type="datetimeFigureOut">
              <a:rPr lang="en-GB" smtClean="0"/>
              <a:pPr/>
              <a:t>22/05/2018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28467-8ED1-4DEF-8BF1-2702C42FDE87}" type="datetimeFigureOut">
              <a:rPr lang="en-GB" smtClean="0"/>
              <a:pPr/>
              <a:t>22/05/2018</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CD67D-DF3C-48EF-B8E0-87F69D5F331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www.ecoworld.org.uk/activities/how_water_wise_are_you/index.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ecoworld.org.uk/"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ecoworld.org.uk/assets/videos/the-three-rs.mp4"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www.ecoworld.org.uk/activities/waterdetectives/index.html"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Why does every drop count?</a:t>
            </a:r>
            <a:endParaRPr lang="en-US" sz="4000" dirty="0">
              <a:ln w="17780" cmpd="sng">
                <a:noFill/>
                <a:prstDash val="solid"/>
                <a:miter lim="800000"/>
              </a:ln>
            </a:endParaRPr>
          </a:p>
        </p:txBody>
      </p:sp>
      <p:pic>
        <p:nvPicPr>
          <p:cNvPr id="3" name="everydrop-coun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5480" y="1205753"/>
            <a:ext cx="9644186" cy="5424855"/>
          </a:xfrm>
          <a:prstGeom prst="rect">
            <a:avLst/>
          </a:prstGeom>
        </p:spPr>
      </p:pic>
    </p:spTree>
    <p:extLst>
      <p:ext uri="{BB962C8B-B14F-4D97-AF65-F5344CB8AC3E}">
        <p14:creationId xmlns:p14="http://schemas.microsoft.com/office/powerpoint/2010/main" val="1592274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105798" y="1397319"/>
            <a:ext cx="10462810" cy="96956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a:ln w="17780" cmpd="sng">
                  <a:noFill/>
                  <a:prstDash val="solid"/>
                  <a:miter lim="800000"/>
                </a:ln>
              </a:rPr>
              <a:t>Water use at </a:t>
            </a:r>
            <a:r>
              <a:rPr lang="en-US" sz="4000" b="1" dirty="0">
                <a:ln w="17780" cmpd="sng">
                  <a:noFill/>
                  <a:prstDash val="solid"/>
                  <a:miter lim="800000"/>
                </a:ln>
              </a:rPr>
              <a:t>school</a:t>
            </a:r>
            <a:r>
              <a:rPr lang="en-US" sz="4000" dirty="0">
                <a:ln w="17780" cmpd="sng">
                  <a:noFill/>
                  <a:prstDash val="solid"/>
                  <a:miter lim="800000"/>
                </a:ln>
              </a:rPr>
              <a:t> </a:t>
            </a:r>
          </a:p>
        </p:txBody>
      </p:sp>
      <p:sp>
        <p:nvSpPr>
          <p:cNvPr id="4" name="Rectangle 3"/>
          <p:cNvSpPr/>
          <p:nvPr/>
        </p:nvSpPr>
        <p:spPr>
          <a:xfrm>
            <a:off x="1105798" y="1412776"/>
            <a:ext cx="9820360" cy="954107"/>
          </a:xfrm>
          <a:prstGeom prst="rect">
            <a:avLst/>
          </a:prstGeom>
          <a:noFill/>
        </p:spPr>
        <p:txBody>
          <a:bodyPr wrap="square" lIns="91440" tIns="45720" rIns="91440" bIns="45720">
            <a:spAutoFit/>
          </a:bodyPr>
          <a:lstStyle/>
          <a:p>
            <a:r>
              <a:rPr lang="en-GB" sz="2800" dirty="0" smtClean="0">
                <a:ln w="17780" cmpd="sng">
                  <a:noFill/>
                  <a:prstDash val="solid"/>
                  <a:miter lim="800000"/>
                </a:ln>
              </a:rPr>
              <a:t>Your task </a:t>
            </a:r>
            <a:r>
              <a:rPr lang="en-GB" sz="2800" dirty="0">
                <a:ln w="17780" cmpd="sng">
                  <a:noFill/>
                  <a:prstDash val="solid"/>
                  <a:miter lim="800000"/>
                </a:ln>
              </a:rPr>
              <a:t>is to carry out a </a:t>
            </a:r>
            <a:r>
              <a:rPr lang="en-GB" sz="2800" b="1" dirty="0">
                <a:ln w="17780" cmpd="sng">
                  <a:noFill/>
                  <a:prstDash val="solid"/>
                  <a:miter lim="800000"/>
                </a:ln>
              </a:rPr>
              <a:t>survey</a:t>
            </a:r>
            <a:r>
              <a:rPr lang="en-GB" sz="2800" dirty="0">
                <a:ln w="17780" cmpd="sng">
                  <a:noFill/>
                  <a:prstDash val="solid"/>
                  <a:miter lim="800000"/>
                </a:ln>
              </a:rPr>
              <a:t> of where water is used in </a:t>
            </a:r>
            <a:r>
              <a:rPr lang="en-GB" sz="2800" b="1" dirty="0">
                <a:ln w="17780" cmpd="sng">
                  <a:noFill/>
                  <a:prstDash val="solid"/>
                  <a:miter lim="800000"/>
                </a:ln>
              </a:rPr>
              <a:t>your school</a:t>
            </a:r>
            <a:r>
              <a:rPr lang="en-GB" sz="2800" dirty="0" smtClean="0">
                <a:ln w="17780" cmpd="sng">
                  <a:noFill/>
                  <a:prstDash val="solid"/>
                  <a:miter lim="800000"/>
                </a:ln>
              </a:rPr>
              <a:t>. Can you:</a:t>
            </a:r>
            <a:endParaRPr lang="en-GB" sz="2800" dirty="0">
              <a:ln w="17780" cmpd="sng">
                <a:noFill/>
                <a:prstDash val="solid"/>
                <a:miter lim="800000"/>
              </a:ln>
            </a:endParaRPr>
          </a:p>
        </p:txBody>
      </p:sp>
      <p:sp>
        <p:nvSpPr>
          <p:cNvPr id="7" name="Rounded Rectangle 6"/>
          <p:cNvSpPr/>
          <p:nvPr/>
        </p:nvSpPr>
        <p:spPr>
          <a:xfrm>
            <a:off x="1127448" y="2852936"/>
            <a:ext cx="10441160"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ounded Rectangle 8"/>
          <p:cNvSpPr/>
          <p:nvPr/>
        </p:nvSpPr>
        <p:spPr>
          <a:xfrm>
            <a:off x="1127448" y="3717032"/>
            <a:ext cx="10441160" cy="9517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6" name="Rectangle 5"/>
          <p:cNvSpPr/>
          <p:nvPr/>
        </p:nvSpPr>
        <p:spPr>
          <a:xfrm>
            <a:off x="1151112" y="2852936"/>
            <a:ext cx="10417496" cy="1815882"/>
          </a:xfrm>
          <a:prstGeom prst="rect">
            <a:avLst/>
          </a:prstGeom>
          <a:noFill/>
        </p:spPr>
        <p:txBody>
          <a:bodyPr wrap="square" lIns="91440" tIns="45720" rIns="91440" bIns="45720">
            <a:spAutoFit/>
          </a:bodyPr>
          <a:lstStyle/>
          <a:p>
            <a:r>
              <a:rPr lang="en-GB" sz="2800" dirty="0">
                <a:ln w="17780" cmpd="sng">
                  <a:noFill/>
                  <a:prstDash val="solid"/>
                  <a:miter lim="800000"/>
                </a:ln>
              </a:rPr>
              <a:t>Design a </a:t>
            </a:r>
            <a:r>
              <a:rPr lang="en-GB" sz="2800" b="1" dirty="0">
                <a:ln w="17780" cmpd="sng">
                  <a:noFill/>
                  <a:prstDash val="solid"/>
                  <a:miter lim="800000"/>
                </a:ln>
              </a:rPr>
              <a:t>data collection sheet</a:t>
            </a:r>
            <a:r>
              <a:rPr lang="en-GB" sz="2800" dirty="0">
                <a:ln w="17780" cmpd="sng">
                  <a:noFill/>
                  <a:prstDash val="solid"/>
                  <a:miter lim="800000"/>
                </a:ln>
              </a:rPr>
              <a:t> to collect information from your survey.</a:t>
            </a:r>
          </a:p>
          <a:p>
            <a:endParaRPr lang="en-GB" sz="2800" dirty="0" smtClean="0">
              <a:ln w="17780" cmpd="sng">
                <a:noFill/>
                <a:prstDash val="solid"/>
                <a:miter lim="800000"/>
              </a:ln>
            </a:endParaRPr>
          </a:p>
          <a:p>
            <a:r>
              <a:rPr lang="en-GB" sz="2800" dirty="0" smtClean="0">
                <a:ln w="17780" cmpd="sng">
                  <a:noFill/>
                  <a:prstDash val="solid"/>
                  <a:miter lim="800000"/>
                </a:ln>
              </a:rPr>
              <a:t>In </a:t>
            </a:r>
            <a:r>
              <a:rPr lang="en-GB" sz="2800" dirty="0" smtClean="0">
                <a:ln w="17780" cmpd="sng">
                  <a:noFill/>
                  <a:prstDash val="solid"/>
                  <a:miter lim="800000"/>
                </a:ln>
              </a:rPr>
              <a:t>groups, </a:t>
            </a:r>
            <a:r>
              <a:rPr lang="en-GB" sz="2800" dirty="0">
                <a:ln w="17780" cmpd="sng">
                  <a:noFill/>
                  <a:prstDash val="solid"/>
                  <a:miter lim="800000"/>
                </a:ln>
              </a:rPr>
              <a:t>survey the school safely and complete your data </a:t>
            </a:r>
            <a:r>
              <a:rPr lang="en-GB" sz="2800" dirty="0" smtClean="0">
                <a:ln w="17780" cmpd="sng">
                  <a:noFill/>
                  <a:prstDash val="solid"/>
                  <a:miter lim="800000"/>
                </a:ln>
              </a:rPr>
              <a:t>collection </a:t>
            </a:r>
            <a:r>
              <a:rPr lang="en-GB" sz="2800" dirty="0">
                <a:ln w="17780" cmpd="sng">
                  <a:noFill/>
                  <a:prstDash val="solid"/>
                  <a:miter lim="800000"/>
                </a:ln>
              </a:rPr>
              <a:t>sheet.</a:t>
            </a:r>
          </a:p>
        </p:txBody>
      </p:sp>
    </p:spTree>
    <p:extLst>
      <p:ext uri="{BB962C8B-B14F-4D97-AF65-F5344CB8AC3E}">
        <p14:creationId xmlns:p14="http://schemas.microsoft.com/office/powerpoint/2010/main" val="2024911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143672" y="1412776"/>
            <a:ext cx="5760640"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a:ln w="17780" cmpd="sng">
                  <a:noFill/>
                  <a:prstDash val="solid"/>
                  <a:miter lim="800000"/>
                </a:ln>
              </a:rPr>
              <a:t>Water use at </a:t>
            </a:r>
            <a:r>
              <a:rPr lang="en-US" sz="4000" b="1" dirty="0">
                <a:ln w="17780" cmpd="sng">
                  <a:noFill/>
                  <a:prstDash val="solid"/>
                  <a:miter lim="800000"/>
                </a:ln>
              </a:rPr>
              <a:t>school</a:t>
            </a:r>
            <a:r>
              <a:rPr lang="en-US" sz="4000" dirty="0">
                <a:ln w="17780" cmpd="sng">
                  <a:noFill/>
                  <a:prstDash val="solid"/>
                  <a:miter lim="800000"/>
                </a:ln>
              </a:rPr>
              <a:t> </a:t>
            </a:r>
          </a:p>
        </p:txBody>
      </p:sp>
      <p:sp>
        <p:nvSpPr>
          <p:cNvPr id="4" name="Rectangle 3"/>
          <p:cNvSpPr/>
          <p:nvPr/>
        </p:nvSpPr>
        <p:spPr>
          <a:xfrm>
            <a:off x="1105798" y="1412776"/>
            <a:ext cx="9820360" cy="584775"/>
          </a:xfrm>
          <a:prstGeom prst="rect">
            <a:avLst/>
          </a:prstGeom>
          <a:noFill/>
        </p:spPr>
        <p:txBody>
          <a:bodyPr wrap="square" lIns="91440" tIns="45720" rIns="91440" bIns="45720">
            <a:spAutoFit/>
          </a:bodyPr>
          <a:lstStyle/>
          <a:p>
            <a:pPr algn="ctr"/>
            <a:r>
              <a:rPr lang="en-GB" sz="3200" dirty="0" smtClean="0">
                <a:ln w="17780" cmpd="sng">
                  <a:noFill/>
                  <a:prstDash val="solid"/>
                  <a:miter lim="800000"/>
                </a:ln>
              </a:rPr>
              <a:t>What </a:t>
            </a:r>
            <a:r>
              <a:rPr lang="en-GB" sz="3200" dirty="0">
                <a:ln w="17780" cmpd="sng">
                  <a:noFill/>
                  <a:prstDash val="solid"/>
                  <a:miter lim="800000"/>
                </a:ln>
              </a:rPr>
              <a:t>does your survey tell you?</a:t>
            </a:r>
          </a:p>
        </p:txBody>
      </p:sp>
      <p:sp>
        <p:nvSpPr>
          <p:cNvPr id="7" name="Rounded Rectangle 6"/>
          <p:cNvSpPr/>
          <p:nvPr/>
        </p:nvSpPr>
        <p:spPr>
          <a:xfrm>
            <a:off x="1127448" y="2420888"/>
            <a:ext cx="10441160"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ounded Rectangle 8"/>
          <p:cNvSpPr/>
          <p:nvPr/>
        </p:nvSpPr>
        <p:spPr>
          <a:xfrm>
            <a:off x="1127448" y="3197294"/>
            <a:ext cx="10441160" cy="66375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Rounded Rectangle 7"/>
          <p:cNvSpPr/>
          <p:nvPr/>
        </p:nvSpPr>
        <p:spPr>
          <a:xfrm>
            <a:off x="1151112" y="4077072"/>
            <a:ext cx="10441160" cy="59174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6" name="Rectangle 5"/>
          <p:cNvSpPr/>
          <p:nvPr/>
        </p:nvSpPr>
        <p:spPr>
          <a:xfrm>
            <a:off x="1151112" y="2406367"/>
            <a:ext cx="10129464" cy="2262451"/>
          </a:xfrm>
          <a:prstGeom prst="rect">
            <a:avLst/>
          </a:prstGeom>
          <a:noFill/>
        </p:spPr>
        <p:txBody>
          <a:bodyPr wrap="square" lIns="91440" tIns="45720" rIns="91440" bIns="45720">
            <a:spAutoFit/>
          </a:bodyPr>
          <a:lstStyle/>
          <a:p>
            <a:r>
              <a:rPr lang="en-GB" sz="2800" dirty="0" smtClean="0">
                <a:ln w="17780" cmpd="sng">
                  <a:noFill/>
                  <a:prstDash val="solid"/>
                  <a:miter lim="800000"/>
                </a:ln>
              </a:rPr>
              <a:t>Where </a:t>
            </a:r>
            <a:r>
              <a:rPr lang="en-GB" sz="2800" dirty="0">
                <a:ln w="17780" cmpd="sng">
                  <a:noFill/>
                  <a:prstDash val="solid"/>
                  <a:miter lim="800000"/>
                </a:ln>
              </a:rPr>
              <a:t>is water used in your school?</a:t>
            </a:r>
          </a:p>
          <a:p>
            <a:endParaRPr lang="en-GB" sz="2800" dirty="0" smtClean="0">
              <a:ln w="17780" cmpd="sng">
                <a:noFill/>
                <a:prstDash val="solid"/>
                <a:miter lim="800000"/>
              </a:ln>
            </a:endParaRPr>
          </a:p>
          <a:p>
            <a:r>
              <a:rPr lang="en-GB" sz="2800" dirty="0" smtClean="0">
                <a:ln w="17780" cmpd="sng">
                  <a:noFill/>
                  <a:prstDash val="solid"/>
                  <a:miter lim="800000"/>
                </a:ln>
              </a:rPr>
              <a:t>Can </a:t>
            </a:r>
            <a:r>
              <a:rPr lang="en-GB" sz="2800" dirty="0">
                <a:ln w="17780" cmpd="sng">
                  <a:noFill/>
                  <a:prstDash val="solid"/>
                  <a:miter lim="800000"/>
                </a:ln>
              </a:rPr>
              <a:t>you calculate the number of water sources in each location?</a:t>
            </a:r>
          </a:p>
          <a:p>
            <a:endParaRPr lang="en-GB" sz="2800" dirty="0" smtClean="0">
              <a:ln w="17780" cmpd="sng">
                <a:noFill/>
                <a:prstDash val="solid"/>
                <a:miter lim="800000"/>
              </a:ln>
            </a:endParaRPr>
          </a:p>
          <a:p>
            <a:r>
              <a:rPr lang="en-GB" sz="2800" dirty="0" smtClean="0">
                <a:ln w="17780" cmpd="sng">
                  <a:noFill/>
                  <a:prstDash val="solid"/>
                  <a:miter lim="800000"/>
                </a:ln>
              </a:rPr>
              <a:t>Can </a:t>
            </a:r>
            <a:r>
              <a:rPr lang="en-GB" sz="2800" dirty="0">
                <a:ln w="17780" cmpd="sng">
                  <a:noFill/>
                  <a:prstDash val="solid"/>
                  <a:miter lim="800000"/>
                </a:ln>
              </a:rPr>
              <a:t>you decide which water source is used most frequently? </a:t>
            </a:r>
          </a:p>
        </p:txBody>
      </p:sp>
    </p:spTree>
    <p:extLst>
      <p:ext uri="{BB962C8B-B14F-4D97-AF65-F5344CB8AC3E}">
        <p14:creationId xmlns:p14="http://schemas.microsoft.com/office/powerpoint/2010/main" val="2593712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135560" y="1457270"/>
            <a:ext cx="8208912"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a:ln w="17780" cmpd="sng">
                  <a:noFill/>
                  <a:prstDash val="solid"/>
                  <a:miter lim="800000"/>
                </a:ln>
              </a:rPr>
              <a:t>Water use at </a:t>
            </a:r>
            <a:r>
              <a:rPr lang="en-US" sz="4000" b="1" dirty="0">
                <a:ln w="17780" cmpd="sng">
                  <a:noFill/>
                  <a:prstDash val="solid"/>
                  <a:miter lim="800000"/>
                </a:ln>
              </a:rPr>
              <a:t>school</a:t>
            </a:r>
            <a:r>
              <a:rPr lang="en-US" sz="4000" dirty="0">
                <a:ln w="17780" cmpd="sng">
                  <a:noFill/>
                  <a:prstDash val="solid"/>
                  <a:miter lim="800000"/>
                </a:ln>
              </a:rPr>
              <a:t> </a:t>
            </a:r>
          </a:p>
        </p:txBody>
      </p:sp>
      <p:sp>
        <p:nvSpPr>
          <p:cNvPr id="4" name="Rectangle 3"/>
          <p:cNvSpPr/>
          <p:nvPr/>
        </p:nvSpPr>
        <p:spPr>
          <a:xfrm>
            <a:off x="1415480" y="1457270"/>
            <a:ext cx="9510678" cy="584775"/>
          </a:xfrm>
          <a:prstGeom prst="rect">
            <a:avLst/>
          </a:prstGeom>
          <a:noFill/>
        </p:spPr>
        <p:txBody>
          <a:bodyPr wrap="square" lIns="91440" tIns="45720" rIns="91440" bIns="45720">
            <a:spAutoFit/>
          </a:bodyPr>
          <a:lstStyle/>
          <a:p>
            <a:pPr algn="ctr"/>
            <a:r>
              <a:rPr lang="en-GB" sz="3200" dirty="0" smtClean="0">
                <a:ln w="17780" cmpd="sng">
                  <a:noFill/>
                  <a:prstDash val="solid"/>
                  <a:miter lim="800000"/>
                </a:ln>
              </a:rPr>
              <a:t>Can </a:t>
            </a:r>
            <a:r>
              <a:rPr lang="en-GB" sz="3200" dirty="0">
                <a:ln w="17780" cmpd="sng">
                  <a:noFill/>
                  <a:prstDash val="solid"/>
                  <a:miter lim="800000"/>
                </a:ln>
              </a:rPr>
              <a:t>you estimate how much water you use to:</a:t>
            </a:r>
          </a:p>
        </p:txBody>
      </p:sp>
      <p:sp>
        <p:nvSpPr>
          <p:cNvPr id="7" name="Rounded Rectangle 6"/>
          <p:cNvSpPr/>
          <p:nvPr/>
        </p:nvSpPr>
        <p:spPr>
          <a:xfrm>
            <a:off x="3287688" y="2382788"/>
            <a:ext cx="5328592"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ounded Rectangle 8"/>
          <p:cNvSpPr/>
          <p:nvPr/>
        </p:nvSpPr>
        <p:spPr>
          <a:xfrm>
            <a:off x="3287688" y="3197294"/>
            <a:ext cx="5328592" cy="66375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Rounded Rectangle 7"/>
          <p:cNvSpPr/>
          <p:nvPr/>
        </p:nvSpPr>
        <p:spPr>
          <a:xfrm>
            <a:off x="3311352" y="4077072"/>
            <a:ext cx="5304928" cy="59174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6" name="Rectangle 5"/>
          <p:cNvSpPr/>
          <p:nvPr/>
        </p:nvSpPr>
        <p:spPr>
          <a:xfrm>
            <a:off x="3311352" y="2406367"/>
            <a:ext cx="5160912" cy="2262451"/>
          </a:xfrm>
          <a:prstGeom prst="rect">
            <a:avLst/>
          </a:prstGeom>
          <a:noFill/>
        </p:spPr>
        <p:txBody>
          <a:bodyPr wrap="square" lIns="91440" tIns="45720" rIns="91440" bIns="45720">
            <a:spAutoFit/>
          </a:bodyPr>
          <a:lstStyle/>
          <a:p>
            <a:r>
              <a:rPr lang="en-GB" sz="2800" dirty="0" smtClean="0">
                <a:ln w="17780" cmpd="sng">
                  <a:noFill/>
                  <a:prstDash val="solid"/>
                  <a:miter lim="800000"/>
                </a:ln>
              </a:rPr>
              <a:t>Flush </a:t>
            </a:r>
            <a:r>
              <a:rPr lang="en-GB" sz="2800" dirty="0">
                <a:ln w="17780" cmpd="sng">
                  <a:noFill/>
                  <a:prstDash val="solid"/>
                  <a:miter lim="800000"/>
                </a:ln>
              </a:rPr>
              <a:t>the toilet</a:t>
            </a:r>
          </a:p>
          <a:p>
            <a:endParaRPr lang="en-GB" sz="2800" dirty="0">
              <a:ln w="17780" cmpd="sng">
                <a:noFill/>
                <a:prstDash val="solid"/>
                <a:miter lim="800000"/>
              </a:ln>
            </a:endParaRPr>
          </a:p>
          <a:p>
            <a:r>
              <a:rPr lang="en-GB" sz="2800" dirty="0" smtClean="0">
                <a:ln w="17780" cmpd="sng">
                  <a:noFill/>
                  <a:prstDash val="solid"/>
                  <a:miter lim="800000"/>
                </a:ln>
              </a:rPr>
              <a:t>Wash </a:t>
            </a:r>
            <a:r>
              <a:rPr lang="en-GB" sz="2800" dirty="0">
                <a:ln w="17780" cmpd="sng">
                  <a:noFill/>
                  <a:prstDash val="solid"/>
                  <a:miter lim="800000"/>
                </a:ln>
              </a:rPr>
              <a:t>your </a:t>
            </a:r>
            <a:r>
              <a:rPr lang="en-GB" sz="2800" dirty="0" smtClean="0">
                <a:ln w="17780" cmpd="sng">
                  <a:noFill/>
                  <a:prstDash val="solid"/>
                  <a:miter lim="800000"/>
                </a:ln>
              </a:rPr>
              <a:t>hands</a:t>
            </a:r>
            <a:endParaRPr lang="en-GB" sz="2800" dirty="0">
              <a:ln w="17780" cmpd="sng">
                <a:noFill/>
                <a:prstDash val="solid"/>
                <a:miter lim="800000"/>
              </a:ln>
            </a:endParaRPr>
          </a:p>
          <a:p>
            <a:endParaRPr lang="en-GB" sz="2800" dirty="0">
              <a:ln w="17780" cmpd="sng">
                <a:noFill/>
                <a:prstDash val="solid"/>
                <a:miter lim="800000"/>
              </a:ln>
            </a:endParaRPr>
          </a:p>
          <a:p>
            <a:r>
              <a:rPr lang="en-GB" sz="2800" dirty="0" smtClean="0">
                <a:ln w="17780" cmpd="sng">
                  <a:noFill/>
                  <a:prstDash val="solid"/>
                  <a:miter lim="800000"/>
                </a:ln>
              </a:rPr>
              <a:t>Get a drink at the water fountain</a:t>
            </a:r>
            <a:endParaRPr lang="en-GB" sz="2800" dirty="0">
              <a:ln w="17780" cmpd="sng">
                <a:noFill/>
                <a:prstDash val="solid"/>
                <a:miter lim="800000"/>
              </a:ln>
            </a:endParaRPr>
          </a:p>
        </p:txBody>
      </p:sp>
    </p:spTree>
    <p:extLst>
      <p:ext uri="{BB962C8B-B14F-4D97-AF65-F5344CB8AC3E}">
        <p14:creationId xmlns:p14="http://schemas.microsoft.com/office/powerpoint/2010/main" val="1482917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How much water do we use?</a:t>
            </a:r>
            <a:endParaRPr lang="en-US" sz="4000" dirty="0">
              <a:ln w="17780" cmpd="sng">
                <a:noFill/>
                <a:prstDash val="solid"/>
                <a:miter lim="800000"/>
              </a:ln>
            </a:endParaRPr>
          </a:p>
        </p:txBody>
      </p:sp>
      <p:sp>
        <p:nvSpPr>
          <p:cNvPr id="7" name="Rounded Rectangle 6"/>
          <p:cNvSpPr/>
          <p:nvPr/>
        </p:nvSpPr>
        <p:spPr>
          <a:xfrm>
            <a:off x="263352" y="1516434"/>
            <a:ext cx="11737304" cy="500890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6" name="Rectangle 5"/>
          <p:cNvSpPr/>
          <p:nvPr/>
        </p:nvSpPr>
        <p:spPr>
          <a:xfrm>
            <a:off x="479376" y="1608678"/>
            <a:ext cx="11521280" cy="5632311"/>
          </a:xfrm>
          <a:prstGeom prst="rect">
            <a:avLst/>
          </a:prstGeom>
          <a:noFill/>
        </p:spPr>
        <p:txBody>
          <a:bodyPr wrap="square" lIns="91440" tIns="45720" rIns="91440" bIns="45720">
            <a:spAutoFit/>
          </a:bodyPr>
          <a:lstStyle/>
          <a:p>
            <a:r>
              <a:rPr lang="en-GB" sz="2400" dirty="0" smtClean="0">
                <a:ln w="17780" cmpd="sng">
                  <a:noFill/>
                  <a:prstDash val="solid"/>
                  <a:miter lim="800000"/>
                </a:ln>
              </a:rPr>
              <a:t>Activity										Litres</a:t>
            </a:r>
          </a:p>
          <a:p>
            <a:r>
              <a:rPr lang="en-GB" sz="2400" dirty="0" smtClean="0">
                <a:ln w="17780" cmpd="sng">
                  <a:noFill/>
                  <a:prstDash val="solid"/>
                  <a:miter lim="800000"/>
                </a:ln>
              </a:rPr>
              <a:t>Shower										27</a:t>
            </a:r>
          </a:p>
          <a:p>
            <a:r>
              <a:rPr lang="en-GB" sz="2400" dirty="0" smtClean="0">
                <a:ln w="17780" cmpd="sng">
                  <a:noFill/>
                  <a:prstDash val="solid"/>
                  <a:miter lim="800000"/>
                </a:ln>
              </a:rPr>
              <a:t>Power shower										80</a:t>
            </a:r>
          </a:p>
          <a:p>
            <a:r>
              <a:rPr lang="en-GB" sz="2400" dirty="0" smtClean="0">
                <a:ln w="17780" cmpd="sng">
                  <a:noFill/>
                  <a:prstDash val="solid"/>
                  <a:miter lim="800000"/>
                </a:ln>
              </a:rPr>
              <a:t>Bath											80</a:t>
            </a:r>
          </a:p>
          <a:p>
            <a:r>
              <a:rPr lang="en-GB" sz="2400" dirty="0" smtClean="0">
                <a:ln w="17780" cmpd="sng">
                  <a:noFill/>
                  <a:prstDash val="solid"/>
                  <a:miter lim="800000"/>
                </a:ln>
              </a:rPr>
              <a:t>Toilet flush										9</a:t>
            </a:r>
          </a:p>
          <a:p>
            <a:r>
              <a:rPr lang="en-GB" sz="2400" dirty="0" smtClean="0">
                <a:ln w="17780" cmpd="sng">
                  <a:noFill/>
                  <a:prstDash val="solid"/>
                  <a:miter lim="800000"/>
                </a:ln>
              </a:rPr>
              <a:t>Washbasin – including hand washing and brushing teeth				4</a:t>
            </a:r>
          </a:p>
          <a:p>
            <a:r>
              <a:rPr lang="en-GB" sz="2400" dirty="0" smtClean="0">
                <a:ln w="17780" cmpd="sng">
                  <a:noFill/>
                  <a:prstDash val="solid"/>
                  <a:miter lim="800000"/>
                </a:ln>
              </a:rPr>
              <a:t>Washing clothes by hand								15</a:t>
            </a:r>
          </a:p>
          <a:p>
            <a:r>
              <a:rPr lang="en-GB" sz="2400" dirty="0" smtClean="0">
                <a:ln w="17780" cmpd="sng">
                  <a:noFill/>
                  <a:prstDash val="solid"/>
                  <a:miter lim="800000"/>
                </a:ln>
              </a:rPr>
              <a:t>Washing machine – per load								80</a:t>
            </a:r>
          </a:p>
          <a:p>
            <a:r>
              <a:rPr lang="en-GB" sz="2400" dirty="0" smtClean="0">
                <a:ln w="17780" cmpd="sng">
                  <a:noFill/>
                  <a:prstDash val="solid"/>
                  <a:miter lim="800000"/>
                </a:ln>
              </a:rPr>
              <a:t>Washing dishes by hand								7.5</a:t>
            </a:r>
          </a:p>
          <a:p>
            <a:r>
              <a:rPr lang="en-GB" sz="2400" dirty="0" smtClean="0">
                <a:ln w="17780" cmpd="sng">
                  <a:noFill/>
                  <a:prstDash val="solid"/>
                  <a:miter lim="800000"/>
                </a:ln>
              </a:rPr>
              <a:t>Washing dishes in dishwasher							30</a:t>
            </a:r>
          </a:p>
          <a:p>
            <a:r>
              <a:rPr lang="en-GB" sz="2400" dirty="0" smtClean="0">
                <a:ln w="17780" cmpd="sng">
                  <a:noFill/>
                  <a:prstDash val="solid"/>
                  <a:miter lim="800000"/>
                </a:ln>
              </a:rPr>
              <a:t>Car wash – per bucket									7</a:t>
            </a:r>
          </a:p>
          <a:p>
            <a:r>
              <a:rPr lang="en-GB" sz="2400" dirty="0" smtClean="0">
                <a:ln w="17780" cmpd="sng">
                  <a:noFill/>
                  <a:prstDash val="solid"/>
                  <a:miter lim="800000"/>
                </a:ln>
              </a:rPr>
              <a:t>Hosepipe – per minute								15</a:t>
            </a:r>
          </a:p>
          <a:p>
            <a:r>
              <a:rPr lang="en-GB" sz="2400" dirty="0" smtClean="0">
                <a:ln w="17780" cmpd="sng">
                  <a:noFill/>
                  <a:prstDash val="solid"/>
                  <a:miter lim="800000"/>
                </a:ln>
              </a:rPr>
              <a:t>Garden sprinkler – per minute							9</a:t>
            </a:r>
          </a:p>
          <a:p>
            <a:endParaRPr lang="en-GB" sz="2400" dirty="0" smtClean="0">
              <a:ln w="17780" cmpd="sng">
                <a:noFill/>
                <a:prstDash val="solid"/>
                <a:miter lim="800000"/>
              </a:ln>
            </a:endParaRPr>
          </a:p>
          <a:p>
            <a:r>
              <a:rPr lang="en-GB" sz="2400" dirty="0" smtClean="0">
                <a:ln w="17780" cmpd="sng">
                  <a:noFill/>
                  <a:prstDash val="solid"/>
                  <a:miter lim="800000"/>
                </a:ln>
              </a:rPr>
              <a:t>	</a:t>
            </a:r>
            <a:r>
              <a:rPr lang="en-GB" sz="2400" dirty="0" smtClean="0">
                <a:ln w="17780" cmpd="sng">
                  <a:noFill/>
                  <a:prstDash val="solid"/>
                  <a:miter lim="800000"/>
                </a:ln>
              </a:rPr>
              <a:t>									</a:t>
            </a:r>
            <a:endParaRPr lang="en-GB" sz="2400" dirty="0">
              <a:ln w="17780" cmpd="sng">
                <a:noFill/>
                <a:prstDash val="solid"/>
                <a:miter lim="800000"/>
              </a:ln>
            </a:endParaRPr>
          </a:p>
        </p:txBody>
      </p:sp>
      <p:sp>
        <p:nvSpPr>
          <p:cNvPr id="11" name="Rectangle 10"/>
          <p:cNvSpPr/>
          <p:nvPr/>
        </p:nvSpPr>
        <p:spPr>
          <a:xfrm>
            <a:off x="479376" y="1054769"/>
            <a:ext cx="3024336" cy="461665"/>
          </a:xfrm>
          <a:prstGeom prst="rect">
            <a:avLst/>
          </a:prstGeom>
          <a:noFill/>
        </p:spPr>
        <p:txBody>
          <a:bodyPr wrap="square" lIns="91440" tIns="45720" rIns="91440" bIns="45720">
            <a:spAutoFit/>
          </a:bodyPr>
          <a:lstStyle/>
          <a:p>
            <a:r>
              <a:rPr lang="en-US" sz="2400" dirty="0" smtClean="0">
                <a:ln w="17780" cmpd="sng">
                  <a:noFill/>
                  <a:prstDash val="solid"/>
                  <a:miter lim="800000"/>
                </a:ln>
              </a:rPr>
              <a:t>Approximate figures:</a:t>
            </a:r>
            <a:endParaRPr lang="en-US" sz="2400" dirty="0">
              <a:ln w="17780" cmpd="sng">
                <a:noFill/>
                <a:prstDash val="solid"/>
                <a:miter lim="800000"/>
              </a:ln>
            </a:endParaRPr>
          </a:p>
        </p:txBody>
      </p:sp>
      <p:cxnSp>
        <p:nvCxnSpPr>
          <p:cNvPr id="5" name="Straight Connector 4"/>
          <p:cNvCxnSpPr/>
          <p:nvPr/>
        </p:nvCxnSpPr>
        <p:spPr>
          <a:xfrm>
            <a:off x="263352" y="204179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Straight Connector 12"/>
          <p:cNvCxnSpPr/>
          <p:nvPr/>
        </p:nvCxnSpPr>
        <p:spPr>
          <a:xfrm>
            <a:off x="263352" y="240183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5" name="Straight Connector 14"/>
          <p:cNvCxnSpPr/>
          <p:nvPr/>
        </p:nvCxnSpPr>
        <p:spPr>
          <a:xfrm>
            <a:off x="263352" y="278092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a:xfrm>
            <a:off x="263352" y="314096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a:xfrm>
            <a:off x="263352" y="3490375"/>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a:off x="263352" y="386104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a:xfrm>
            <a:off x="263352" y="422108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a:off x="263352" y="458112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6" name="Straight Connector 25"/>
          <p:cNvCxnSpPr/>
          <p:nvPr/>
        </p:nvCxnSpPr>
        <p:spPr>
          <a:xfrm>
            <a:off x="263352" y="494116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7" name="Straight Connector 26"/>
          <p:cNvCxnSpPr/>
          <p:nvPr/>
        </p:nvCxnSpPr>
        <p:spPr>
          <a:xfrm>
            <a:off x="263352" y="5301208"/>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a:xfrm>
            <a:off x="47328" y="5714413"/>
            <a:ext cx="11737304"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a:xfrm>
            <a:off x="407368" y="6093296"/>
            <a:ext cx="1152128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68842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055440" y="2420888"/>
            <a:ext cx="10441160" cy="11584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a:ln w="17780" cmpd="sng">
                  <a:noFill/>
                  <a:prstDash val="solid"/>
                  <a:miter lim="800000"/>
                </a:ln>
              </a:rPr>
              <a:t>Counting the cost </a:t>
            </a:r>
          </a:p>
        </p:txBody>
      </p:sp>
      <p:sp>
        <p:nvSpPr>
          <p:cNvPr id="4" name="Rectangle 3"/>
          <p:cNvSpPr/>
          <p:nvPr/>
        </p:nvSpPr>
        <p:spPr>
          <a:xfrm>
            <a:off x="1105798" y="2423790"/>
            <a:ext cx="9820360" cy="1200329"/>
          </a:xfrm>
          <a:prstGeom prst="rect">
            <a:avLst/>
          </a:prstGeom>
          <a:noFill/>
        </p:spPr>
        <p:txBody>
          <a:bodyPr wrap="square" lIns="91440" tIns="45720" rIns="91440" bIns="45720">
            <a:spAutoFit/>
          </a:bodyPr>
          <a:lstStyle/>
          <a:p>
            <a:pPr algn="ctr"/>
            <a:r>
              <a:rPr lang="en-GB" sz="3600" dirty="0">
                <a:ln w="17780" cmpd="sng">
                  <a:noFill/>
                  <a:prstDash val="solid"/>
                  <a:miter lim="800000"/>
                </a:ln>
              </a:rPr>
              <a:t>We would be more careful about using water if we had to pay for it.</a:t>
            </a:r>
          </a:p>
        </p:txBody>
      </p:sp>
      <p:grpSp>
        <p:nvGrpSpPr>
          <p:cNvPr id="3" name="Group 2"/>
          <p:cNvGrpSpPr/>
          <p:nvPr/>
        </p:nvGrpSpPr>
        <p:grpSpPr>
          <a:xfrm rot="20928852">
            <a:off x="664220" y="1663352"/>
            <a:ext cx="1584176" cy="576064"/>
            <a:chOff x="191344" y="3612922"/>
            <a:chExt cx="1584176" cy="576064"/>
          </a:xfrm>
        </p:grpSpPr>
        <p:sp>
          <p:nvSpPr>
            <p:cNvPr id="7" name="Rounded Rectangle 6"/>
            <p:cNvSpPr/>
            <p:nvPr/>
          </p:nvSpPr>
          <p:spPr>
            <a:xfrm>
              <a:off x="191344" y="3612922"/>
              <a:ext cx="1584176"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6" name="Rectangle 5"/>
            <p:cNvSpPr/>
            <p:nvPr/>
          </p:nvSpPr>
          <p:spPr>
            <a:xfrm>
              <a:off x="299219" y="3639343"/>
              <a:ext cx="1368424" cy="523220"/>
            </a:xfrm>
            <a:prstGeom prst="rect">
              <a:avLst/>
            </a:prstGeom>
            <a:noFill/>
          </p:spPr>
          <p:txBody>
            <a:bodyPr wrap="square" lIns="91440" tIns="45720" rIns="91440" bIns="45720">
              <a:spAutoFit/>
            </a:bodyPr>
            <a:lstStyle/>
            <a:p>
              <a:r>
                <a:rPr lang="en-GB" sz="2800" dirty="0" smtClean="0">
                  <a:ln w="17780" cmpd="sng">
                    <a:noFill/>
                    <a:prstDash val="solid"/>
                    <a:miter lim="800000"/>
                  </a:ln>
                </a:rPr>
                <a:t>Debate</a:t>
              </a:r>
              <a:endParaRPr lang="en-GB" sz="2800" dirty="0">
                <a:ln w="17780" cmpd="sng">
                  <a:noFill/>
                  <a:prstDash val="solid"/>
                  <a:miter lim="800000"/>
                </a:ln>
              </a:endParaRPr>
            </a:p>
          </p:txBody>
        </p:sp>
      </p:grpSp>
    </p:spTree>
    <p:extLst>
      <p:ext uri="{BB962C8B-B14F-4D97-AF65-F5344CB8AC3E}">
        <p14:creationId xmlns:p14="http://schemas.microsoft.com/office/powerpoint/2010/main" val="2379795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01552" y="1412776"/>
            <a:ext cx="10120562" cy="12839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a:ln w="17780" cmpd="sng">
                  <a:noFill/>
                  <a:prstDash val="solid"/>
                  <a:miter lim="800000"/>
                </a:ln>
              </a:rPr>
              <a:t>Counting the cost </a:t>
            </a:r>
          </a:p>
        </p:txBody>
      </p:sp>
      <p:sp>
        <p:nvSpPr>
          <p:cNvPr id="4" name="Rectangle 3"/>
          <p:cNvSpPr/>
          <p:nvPr/>
        </p:nvSpPr>
        <p:spPr>
          <a:xfrm>
            <a:off x="1199456" y="1484784"/>
            <a:ext cx="10009112" cy="1754326"/>
          </a:xfrm>
          <a:prstGeom prst="rect">
            <a:avLst/>
          </a:prstGeom>
          <a:noFill/>
        </p:spPr>
        <p:txBody>
          <a:bodyPr wrap="square" lIns="91440" tIns="45720" rIns="91440" bIns="45720">
            <a:spAutoFit/>
          </a:bodyPr>
          <a:lstStyle/>
          <a:p>
            <a:pPr algn="ctr"/>
            <a:r>
              <a:rPr lang="en-GB" sz="3600" dirty="0" smtClean="0">
                <a:ln w="17780" cmpd="sng">
                  <a:noFill/>
                  <a:prstDash val="solid"/>
                  <a:miter lim="800000"/>
                </a:ln>
              </a:rPr>
              <a:t>Work together </a:t>
            </a:r>
            <a:r>
              <a:rPr lang="en-GB" sz="3600" dirty="0">
                <a:ln w="17780" cmpd="sng">
                  <a:noFill/>
                  <a:prstDash val="solid"/>
                  <a:miter lim="800000"/>
                </a:ln>
              </a:rPr>
              <a:t>and agree an appropriate price </a:t>
            </a:r>
            <a:r>
              <a:rPr lang="en-GB" sz="3600" dirty="0" smtClean="0">
                <a:ln w="17780" cmpd="sng">
                  <a:noFill/>
                  <a:prstDash val="solid"/>
                  <a:miter lim="800000"/>
                </a:ln>
              </a:rPr>
              <a:t>for one </a:t>
            </a:r>
            <a:r>
              <a:rPr lang="en-GB" sz="3600" dirty="0">
                <a:ln w="17780" cmpd="sng">
                  <a:noFill/>
                  <a:prstDash val="solid"/>
                  <a:miter lim="800000"/>
                </a:ln>
              </a:rPr>
              <a:t>litre of water. </a:t>
            </a:r>
            <a:endParaRPr lang="en-GB" sz="3600" dirty="0" smtClean="0">
              <a:ln w="17780" cmpd="sng">
                <a:noFill/>
                <a:prstDash val="solid"/>
                <a:miter lim="800000"/>
              </a:ln>
            </a:endParaRPr>
          </a:p>
          <a:p>
            <a:pPr algn="ctr"/>
            <a:endParaRPr lang="en-GB" sz="3600" dirty="0">
              <a:ln w="17780" cmpd="sng">
                <a:noFill/>
                <a:prstDash val="solid"/>
                <a:miter lim="800000"/>
              </a:ln>
            </a:endParaRPr>
          </a:p>
        </p:txBody>
      </p:sp>
      <p:pic>
        <p:nvPicPr>
          <p:cNvPr id="8" name="Picture 7"/>
          <p:cNvPicPr/>
          <p:nvPr/>
        </p:nvPicPr>
        <p:blipFill rotWithShape="1">
          <a:blip r:embed="rId3"/>
          <a:srcRect l="18114" t="44926" r="32694" b="27882"/>
          <a:stretch/>
        </p:blipFill>
        <p:spPr bwMode="auto">
          <a:xfrm>
            <a:off x="1271464" y="3068960"/>
            <a:ext cx="10150650" cy="31551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5134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Time to vote</a:t>
            </a:r>
            <a:endParaRPr lang="en-US" sz="4000" dirty="0">
              <a:ln w="17780" cmpd="sng">
                <a:noFill/>
                <a:prstDash val="solid"/>
                <a:miter lim="800000"/>
              </a:ln>
            </a:endParaRPr>
          </a:p>
        </p:txBody>
      </p:sp>
      <p:sp>
        <p:nvSpPr>
          <p:cNvPr id="10" name="Rounded Rectangle 9"/>
          <p:cNvSpPr/>
          <p:nvPr/>
        </p:nvSpPr>
        <p:spPr>
          <a:xfrm>
            <a:off x="1775520" y="1484784"/>
            <a:ext cx="9172288" cy="7078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1" name="Rounded Rectangle 10"/>
          <p:cNvSpPr/>
          <p:nvPr/>
        </p:nvSpPr>
        <p:spPr>
          <a:xfrm>
            <a:off x="1744688" y="2564904"/>
            <a:ext cx="9203120" cy="11541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4" name="Rectangle 3"/>
          <p:cNvSpPr/>
          <p:nvPr/>
        </p:nvSpPr>
        <p:spPr>
          <a:xfrm>
            <a:off x="1127448" y="1484784"/>
            <a:ext cx="9649072" cy="2308324"/>
          </a:xfrm>
          <a:prstGeom prst="rect">
            <a:avLst/>
          </a:prstGeom>
          <a:noFill/>
        </p:spPr>
        <p:txBody>
          <a:bodyPr wrap="square" lIns="91440" tIns="45720" rIns="91440" bIns="45720">
            <a:spAutoFit/>
          </a:bodyPr>
          <a:lstStyle/>
          <a:p>
            <a:pPr algn="ctr"/>
            <a:r>
              <a:rPr lang="en-GB" sz="3600" dirty="0" smtClean="0">
                <a:ln w="17780" cmpd="sng">
                  <a:noFill/>
                  <a:prstDash val="solid"/>
                  <a:miter lim="800000"/>
                </a:ln>
              </a:rPr>
              <a:t>Do </a:t>
            </a:r>
            <a:r>
              <a:rPr lang="en-GB" sz="3600" dirty="0">
                <a:ln w="17780" cmpd="sng">
                  <a:noFill/>
                  <a:prstDash val="solid"/>
                  <a:miter lim="800000"/>
                </a:ln>
              </a:rPr>
              <a:t>you think we should pay for water</a:t>
            </a:r>
            <a:r>
              <a:rPr lang="en-GB" sz="3600" dirty="0" smtClean="0">
                <a:ln w="17780" cmpd="sng">
                  <a:noFill/>
                  <a:prstDash val="solid"/>
                  <a:miter lim="800000"/>
                </a:ln>
              </a:rPr>
              <a:t>?</a:t>
            </a:r>
          </a:p>
          <a:p>
            <a:pPr algn="ctr"/>
            <a:endParaRPr lang="en-GB" sz="3600" dirty="0">
              <a:ln w="17780" cmpd="sng">
                <a:noFill/>
                <a:prstDash val="solid"/>
                <a:miter lim="800000"/>
              </a:ln>
            </a:endParaRPr>
          </a:p>
          <a:p>
            <a:pPr algn="ctr"/>
            <a:r>
              <a:rPr lang="en-GB" sz="3600" dirty="0" smtClean="0">
                <a:ln w="17780" cmpd="sng">
                  <a:noFill/>
                  <a:prstDash val="solid"/>
                  <a:miter lim="800000"/>
                </a:ln>
              </a:rPr>
              <a:t>Do </a:t>
            </a:r>
            <a:r>
              <a:rPr lang="en-GB" sz="3600" dirty="0">
                <a:ln w="17780" cmpd="sng">
                  <a:noFill/>
                  <a:prstDash val="solid"/>
                  <a:miter lim="800000"/>
                </a:ln>
              </a:rPr>
              <a:t>you think we would use water more responsibly if we had to pay for it?</a:t>
            </a:r>
          </a:p>
        </p:txBody>
      </p:sp>
    </p:spTree>
    <p:extLst>
      <p:ext uri="{BB962C8B-B14F-4D97-AF65-F5344CB8AC3E}">
        <p14:creationId xmlns:p14="http://schemas.microsoft.com/office/powerpoint/2010/main" val="1469164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088" y="1196752"/>
            <a:ext cx="4793704" cy="4793704"/>
          </a:xfrm>
          <a:prstGeom prst="rect">
            <a:avLst/>
          </a:prstGeom>
        </p:spPr>
      </p:pic>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680" y="4941168"/>
            <a:ext cx="5601109" cy="1568580"/>
          </a:xfrm>
          <a:prstGeom prst="rect">
            <a:avLst/>
          </a:prstGeom>
        </p:spPr>
      </p:pic>
      <p:sp>
        <p:nvSpPr>
          <p:cNvPr id="8" name="Rectangle 7"/>
          <p:cNvSpPr/>
          <p:nvPr/>
        </p:nvSpPr>
        <p:spPr>
          <a:xfrm>
            <a:off x="4654164" y="5418119"/>
            <a:ext cx="4191547" cy="553998"/>
          </a:xfrm>
          <a:prstGeom prst="rect">
            <a:avLst/>
          </a:prstGeom>
          <a:noFill/>
        </p:spPr>
        <p:txBody>
          <a:bodyPr wrap="square" lIns="91440" tIns="45720" rIns="91440" bIns="45720">
            <a:spAutoFit/>
          </a:bodyPr>
          <a:lstStyle/>
          <a:p>
            <a:pPr algn="ctr"/>
            <a:r>
              <a:rPr lang="en-GB" sz="3000" dirty="0" smtClean="0">
                <a:ln w="17780" cmpd="sng">
                  <a:noFill/>
                  <a:prstDash val="solid"/>
                  <a:miter lim="800000"/>
                </a:ln>
              </a:rPr>
              <a:t>Play water wise</a:t>
            </a:r>
            <a:endParaRPr lang="en-US" sz="3000" dirty="0" smtClean="0">
              <a:ln w="17780" cmpd="sng">
                <a:noFill/>
                <a:prstDash val="solid"/>
                <a:miter lim="800000"/>
              </a:ln>
            </a:endParaRPr>
          </a:p>
        </p:txBody>
      </p:sp>
      <p:sp>
        <p:nvSpPr>
          <p:cNvPr id="6" name="Rectangle 5"/>
          <p:cNvSpPr/>
          <p:nvPr/>
        </p:nvSpPr>
        <p:spPr>
          <a:xfrm>
            <a:off x="1127448" y="404664"/>
            <a:ext cx="10009112"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Learn how to be wate</a:t>
            </a:r>
            <a:r>
              <a:rPr lang="en-GB" sz="4000" dirty="0" smtClean="0">
                <a:ln w="17780" cmpd="sng">
                  <a:noFill/>
                  <a:prstDash val="solid"/>
                  <a:miter lim="800000"/>
                </a:ln>
              </a:rPr>
              <a:t>r wise</a:t>
            </a:r>
            <a:endParaRPr lang="en-US" sz="4000" dirty="0">
              <a:ln w="17780" cmpd="sng">
                <a:noFill/>
                <a:prstDash val="solid"/>
                <a:miter lim="800000"/>
              </a:ln>
            </a:endParaRPr>
          </a:p>
        </p:txBody>
      </p:sp>
    </p:spTree>
    <p:extLst>
      <p:ext uri="{BB962C8B-B14F-4D97-AF65-F5344CB8AC3E}">
        <p14:creationId xmlns:p14="http://schemas.microsoft.com/office/powerpoint/2010/main" val="1905390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27448" y="404664"/>
            <a:ext cx="10009112"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Saving Water</a:t>
            </a:r>
            <a:endParaRPr lang="en-US" sz="4000" dirty="0">
              <a:ln w="17780" cmpd="sng">
                <a:noFill/>
                <a:prstDash val="solid"/>
                <a:miter lim="800000"/>
              </a:ln>
            </a:endParaRPr>
          </a:p>
        </p:txBody>
      </p:sp>
      <p:sp>
        <p:nvSpPr>
          <p:cNvPr id="7" name="Rounded Rectangle 6"/>
          <p:cNvSpPr/>
          <p:nvPr/>
        </p:nvSpPr>
        <p:spPr>
          <a:xfrm>
            <a:off x="1621517" y="2714435"/>
            <a:ext cx="9547785" cy="93610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ectangle 8"/>
          <p:cNvSpPr/>
          <p:nvPr/>
        </p:nvSpPr>
        <p:spPr>
          <a:xfrm>
            <a:off x="2855640" y="2920876"/>
            <a:ext cx="7200800" cy="523220"/>
          </a:xfrm>
          <a:prstGeom prst="rect">
            <a:avLst/>
          </a:prstGeom>
          <a:noFill/>
        </p:spPr>
        <p:txBody>
          <a:bodyPr wrap="square" lIns="91440" tIns="45720" rIns="91440" bIns="45720">
            <a:spAutoFit/>
          </a:bodyPr>
          <a:lstStyle/>
          <a:p>
            <a:pPr algn="ctr"/>
            <a:r>
              <a:rPr lang="en-GB" sz="2800" dirty="0" smtClean="0">
                <a:ln w="17780" cmpd="sng">
                  <a:noFill/>
                  <a:prstDash val="solid"/>
                  <a:miter lim="800000"/>
                </a:ln>
              </a:rPr>
              <a:t>What water saving tips can you remember?</a:t>
            </a:r>
            <a:endParaRPr lang="en-GB" sz="2800" dirty="0">
              <a:ln w="17780" cmpd="sng">
                <a:noFill/>
                <a:prstDash val="solid"/>
                <a:miter lim="800000"/>
              </a:ln>
            </a:endParaRPr>
          </a:p>
        </p:txBody>
      </p:sp>
    </p:spTree>
    <p:extLst>
      <p:ext uri="{BB962C8B-B14F-4D97-AF65-F5344CB8AC3E}">
        <p14:creationId xmlns:p14="http://schemas.microsoft.com/office/powerpoint/2010/main" val="3343571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63552" y="1052736"/>
            <a:ext cx="7992888" cy="707886"/>
          </a:xfrm>
          <a:prstGeom prst="rect">
            <a:avLst/>
          </a:prstGeom>
          <a:noFill/>
        </p:spPr>
        <p:txBody>
          <a:bodyPr wrap="square" lIns="91440" tIns="45720" rIns="91440" bIns="45720">
            <a:spAutoFit/>
          </a:bodyPr>
          <a:lstStyle/>
          <a:p>
            <a:pPr algn="ctr"/>
            <a:r>
              <a:rPr lang="en-US" sz="4000" dirty="0">
                <a:ln w="17780" cmpd="sng">
                  <a:noFill/>
                  <a:prstDash val="solid"/>
                  <a:miter lim="800000"/>
                </a:ln>
              </a:rPr>
              <a:t>Let’s try to save our planet!</a:t>
            </a:r>
          </a:p>
        </p:txBody>
      </p:sp>
      <p:sp>
        <p:nvSpPr>
          <p:cNvPr id="9" name="Rectangle 8"/>
          <p:cNvSpPr/>
          <p:nvPr/>
        </p:nvSpPr>
        <p:spPr>
          <a:xfrm>
            <a:off x="0" y="6117058"/>
            <a:ext cx="10776520" cy="1323439"/>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Learn more at </a:t>
            </a:r>
            <a:r>
              <a:rPr lang="en-US" sz="4000" dirty="0">
                <a:ln w="17780" cmpd="sng">
                  <a:noFill/>
                  <a:prstDash val="solid"/>
                  <a:miter lim="800000"/>
                </a:ln>
                <a:hlinkClick r:id="rId3"/>
              </a:rPr>
              <a:t>ecoworld.org.uk</a:t>
            </a:r>
            <a:endParaRPr lang="en-US" sz="4000" dirty="0">
              <a:ln w="17780" cmpd="sng">
                <a:noFill/>
                <a:prstDash val="solid"/>
                <a:miter lim="800000"/>
              </a:ln>
            </a:endParaRPr>
          </a:p>
          <a:p>
            <a:pPr algn="ctr"/>
            <a:r>
              <a:rPr lang="en-US" sz="4000" dirty="0" smtClean="0">
                <a:ln w="17780" cmpd="sng">
                  <a:noFill/>
                  <a:prstDash val="solid"/>
                  <a:miter lim="800000"/>
                </a:ln>
              </a:rPr>
              <a:t> </a:t>
            </a:r>
            <a:endParaRPr lang="en-US" sz="4000" dirty="0">
              <a:ln w="17780" cmpd="sng">
                <a:noFill/>
                <a:prstDash val="solid"/>
                <a:miter lim="800000"/>
              </a:ln>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952" y="2109618"/>
            <a:ext cx="5711569" cy="431136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384" y="2204864"/>
            <a:ext cx="4680520" cy="3912194"/>
          </a:xfrm>
          <a:prstGeom prst="rect">
            <a:avLst/>
          </a:prstGeom>
        </p:spPr>
      </p:pic>
    </p:spTree>
    <p:extLst>
      <p:ext uri="{BB962C8B-B14F-4D97-AF65-F5344CB8AC3E}">
        <p14:creationId xmlns:p14="http://schemas.microsoft.com/office/powerpoint/2010/main" val="3166086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Why does every drop count?</a:t>
            </a:r>
            <a:endParaRPr lang="en-US" sz="4000" dirty="0">
              <a:ln w="17780" cmpd="sng">
                <a:noFill/>
                <a:prstDash val="solid"/>
                <a:miter lim="800000"/>
              </a:ln>
            </a:endParaRPr>
          </a:p>
        </p:txBody>
      </p:sp>
      <p:sp>
        <p:nvSpPr>
          <p:cNvPr id="3" name="Rectangle 2"/>
          <p:cNvSpPr/>
          <p:nvPr/>
        </p:nvSpPr>
        <p:spPr>
          <a:xfrm>
            <a:off x="3647728" y="1988840"/>
            <a:ext cx="5040559" cy="553998"/>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pPr algn="ctr"/>
            <a:r>
              <a:rPr lang="en-US" sz="3000" b="1" dirty="0" smtClean="0">
                <a:ln w="17780" cmpd="sng">
                  <a:noFill/>
                  <a:prstDash val="solid"/>
                  <a:miter lim="800000"/>
                </a:ln>
                <a:effectLst>
                  <a:glow rad="76200">
                    <a:schemeClr val="bg1">
                      <a:alpha val="40000"/>
                    </a:schemeClr>
                  </a:glow>
                </a:effectLst>
              </a:rPr>
              <a:t>New words and phrases</a:t>
            </a:r>
            <a:endParaRPr lang="en-US" sz="3000" b="1" dirty="0">
              <a:ln w="17780" cmpd="sng">
                <a:noFill/>
                <a:prstDash val="solid"/>
                <a:miter lim="800000"/>
              </a:ln>
              <a:effectLst>
                <a:glow rad="76200">
                  <a:schemeClr val="bg1">
                    <a:alpha val="40000"/>
                  </a:schemeClr>
                </a:glow>
              </a:effectLst>
            </a:endParaRPr>
          </a:p>
        </p:txBody>
      </p:sp>
      <p:sp>
        <p:nvSpPr>
          <p:cNvPr id="5" name="Rectangle 4"/>
          <p:cNvSpPr/>
          <p:nvPr/>
        </p:nvSpPr>
        <p:spPr>
          <a:xfrm>
            <a:off x="3643452" y="2645293"/>
            <a:ext cx="5040559" cy="1477328"/>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pPr algn="ctr"/>
            <a:r>
              <a:rPr lang="en-GB" sz="3000" dirty="0">
                <a:ln w="17780" cmpd="sng">
                  <a:noFill/>
                  <a:prstDash val="solid"/>
                  <a:miter lim="800000"/>
                </a:ln>
                <a:effectLst>
                  <a:glow rad="76200">
                    <a:schemeClr val="bg1">
                      <a:alpha val="40000"/>
                    </a:schemeClr>
                  </a:glow>
                </a:effectLst>
              </a:rPr>
              <a:t>Water conservation</a:t>
            </a:r>
          </a:p>
          <a:p>
            <a:pPr algn="ctr"/>
            <a:r>
              <a:rPr lang="en-GB" sz="3000" dirty="0">
                <a:ln w="17780" cmpd="sng">
                  <a:noFill/>
                  <a:prstDash val="solid"/>
                  <a:miter lim="800000"/>
                </a:ln>
                <a:effectLst>
                  <a:glow rad="76200">
                    <a:schemeClr val="bg1">
                      <a:alpha val="40000"/>
                    </a:schemeClr>
                  </a:glow>
                </a:effectLst>
              </a:rPr>
              <a:t>Glacier</a:t>
            </a:r>
          </a:p>
          <a:p>
            <a:pPr algn="ctr"/>
            <a:r>
              <a:rPr lang="en-GB" sz="3000" dirty="0">
                <a:ln w="17780" cmpd="sng">
                  <a:noFill/>
                  <a:prstDash val="solid"/>
                  <a:miter lim="800000"/>
                </a:ln>
                <a:effectLst>
                  <a:glow rad="76200">
                    <a:schemeClr val="bg1">
                      <a:alpha val="40000"/>
                    </a:schemeClr>
                  </a:glow>
                </a:effectLst>
              </a:rPr>
              <a:t>Salt water</a:t>
            </a:r>
            <a:endParaRPr lang="en-US" sz="3000" dirty="0">
              <a:ln w="17780" cmpd="sng">
                <a:noFill/>
                <a:prstDash val="solid"/>
                <a:miter lim="800000"/>
              </a:ln>
              <a:effectLst>
                <a:glow rad="76200">
                  <a:schemeClr val="bg1">
                    <a:alpha val="40000"/>
                  </a:schemeClr>
                </a:glow>
              </a:effectLst>
            </a:endParaRPr>
          </a:p>
        </p:txBody>
      </p:sp>
    </p:spTree>
    <p:extLst>
      <p:ext uri="{BB962C8B-B14F-4D97-AF65-F5344CB8AC3E}">
        <p14:creationId xmlns:p14="http://schemas.microsoft.com/office/powerpoint/2010/main" val="3528640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a:ln w="17780" cmpd="sng">
                  <a:noFill/>
                  <a:prstDash val="solid"/>
                  <a:miter lim="800000"/>
                </a:ln>
              </a:rPr>
              <a:t>New words and phrases </a:t>
            </a:r>
            <a:r>
              <a:rPr lang="en-US" sz="4000" dirty="0" smtClean="0">
                <a:ln w="17780" cmpd="sng">
                  <a:noFill/>
                  <a:prstDash val="solid"/>
                  <a:miter lim="800000"/>
                </a:ln>
              </a:rPr>
              <a:t>concept map</a:t>
            </a:r>
            <a:endParaRPr lang="en-US" sz="4000" dirty="0">
              <a:ln w="17780" cmpd="sng">
                <a:noFill/>
                <a:prstDash val="solid"/>
                <a:miter lim="800000"/>
              </a:ln>
            </a:endParaRPr>
          </a:p>
        </p:txBody>
      </p:sp>
      <p:sp>
        <p:nvSpPr>
          <p:cNvPr id="3" name="Rectangle 2"/>
          <p:cNvSpPr/>
          <p:nvPr/>
        </p:nvSpPr>
        <p:spPr>
          <a:xfrm>
            <a:off x="623392" y="1196752"/>
            <a:ext cx="10945216" cy="400110"/>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Name: </a:t>
            </a:r>
            <a:endParaRPr lang="en-US" sz="2000" b="1" dirty="0">
              <a:ln w="17780" cmpd="sng">
                <a:noFill/>
                <a:prstDash val="solid"/>
                <a:miter lim="800000"/>
              </a:ln>
              <a:effectLst>
                <a:glow rad="76200">
                  <a:schemeClr val="bg1">
                    <a:alpha val="40000"/>
                  </a:schemeClr>
                </a:glow>
              </a:effectLst>
            </a:endParaRPr>
          </a:p>
        </p:txBody>
      </p:sp>
      <p:sp>
        <p:nvSpPr>
          <p:cNvPr id="6" name="Rectangle 5"/>
          <p:cNvSpPr/>
          <p:nvPr/>
        </p:nvSpPr>
        <p:spPr>
          <a:xfrm>
            <a:off x="623392" y="1700808"/>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Definition</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0" name="Rectangle 19"/>
          <p:cNvSpPr/>
          <p:nvPr/>
        </p:nvSpPr>
        <p:spPr>
          <a:xfrm>
            <a:off x="4331804" y="1700808"/>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Word</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1" name="Rectangle 20"/>
          <p:cNvSpPr/>
          <p:nvPr/>
        </p:nvSpPr>
        <p:spPr>
          <a:xfrm>
            <a:off x="8040216" y="1700808"/>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In my own words</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2" name="Rectangle 21"/>
          <p:cNvSpPr/>
          <p:nvPr/>
        </p:nvSpPr>
        <p:spPr>
          <a:xfrm>
            <a:off x="641576" y="3573016"/>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Example</a:t>
            </a:r>
          </a:p>
          <a:p>
            <a:endParaRPr lang="en-US" sz="2000" b="1" dirty="0" smtClean="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3" name="Rectangle 22"/>
          <p:cNvSpPr/>
          <p:nvPr/>
        </p:nvSpPr>
        <p:spPr>
          <a:xfrm>
            <a:off x="4331803" y="3581963"/>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Example</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4" name="Rectangle 23"/>
          <p:cNvSpPr/>
          <p:nvPr/>
        </p:nvSpPr>
        <p:spPr>
          <a:xfrm>
            <a:off x="8040216" y="3573016"/>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Non example</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5" name="Rectangle 24"/>
          <p:cNvSpPr/>
          <p:nvPr/>
        </p:nvSpPr>
        <p:spPr>
          <a:xfrm>
            <a:off x="623390" y="5445224"/>
            <a:ext cx="10945216" cy="1015663"/>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I will remember this word by connecting it with:</a:t>
            </a:r>
          </a:p>
          <a:p>
            <a:endParaRPr lang="en-US" sz="2000" b="1" dirty="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Tree>
    <p:extLst>
      <p:ext uri="{BB962C8B-B14F-4D97-AF65-F5344CB8AC3E}">
        <p14:creationId xmlns:p14="http://schemas.microsoft.com/office/powerpoint/2010/main" val="2733244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Saving water</a:t>
            </a:r>
            <a:endParaRPr lang="en-US" sz="4000" dirty="0">
              <a:ln w="17780" cmpd="sng">
                <a:noFill/>
                <a:prstDash val="solid"/>
                <a:miter lim="800000"/>
              </a:ln>
            </a:endParaRPr>
          </a:p>
        </p:txBody>
      </p:sp>
      <p:pic>
        <p:nvPicPr>
          <p:cNvPr id="3" name="save-wa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1464" y="1112550"/>
            <a:ext cx="9721080" cy="5468108"/>
          </a:xfrm>
          <a:prstGeom prst="rect">
            <a:avLst/>
          </a:prstGeom>
        </p:spPr>
      </p:pic>
    </p:spTree>
    <p:extLst>
      <p:ext uri="{BB962C8B-B14F-4D97-AF65-F5344CB8AC3E}">
        <p14:creationId xmlns:p14="http://schemas.microsoft.com/office/powerpoint/2010/main" val="807899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Saving water</a:t>
            </a:r>
            <a:endParaRPr lang="en-US" sz="4000" dirty="0">
              <a:ln w="17780" cmpd="sng">
                <a:noFill/>
                <a:prstDash val="solid"/>
                <a:miter lim="800000"/>
              </a:ln>
            </a:endParaRPr>
          </a:p>
        </p:txBody>
      </p:sp>
      <p:sp>
        <p:nvSpPr>
          <p:cNvPr id="3" name="Rectangle 2"/>
          <p:cNvSpPr/>
          <p:nvPr/>
        </p:nvSpPr>
        <p:spPr>
          <a:xfrm>
            <a:off x="3575720" y="1628800"/>
            <a:ext cx="5040559" cy="553998"/>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pPr algn="ctr"/>
            <a:r>
              <a:rPr lang="en-US" sz="3000" b="1" dirty="0" smtClean="0">
                <a:ln w="17780" cmpd="sng">
                  <a:noFill/>
                  <a:prstDash val="solid"/>
                  <a:miter lim="800000"/>
                </a:ln>
                <a:effectLst>
                  <a:glow rad="76200">
                    <a:schemeClr val="bg1">
                      <a:alpha val="40000"/>
                    </a:schemeClr>
                  </a:glow>
                </a:effectLst>
              </a:rPr>
              <a:t>New words and phrases</a:t>
            </a:r>
            <a:endParaRPr lang="en-US" sz="3000" b="1" dirty="0">
              <a:ln w="17780" cmpd="sng">
                <a:noFill/>
                <a:prstDash val="solid"/>
                <a:miter lim="800000"/>
              </a:ln>
              <a:effectLst>
                <a:glow rad="76200">
                  <a:schemeClr val="bg1">
                    <a:alpha val="40000"/>
                  </a:schemeClr>
                </a:glow>
              </a:effectLst>
            </a:endParaRPr>
          </a:p>
        </p:txBody>
      </p:sp>
      <p:sp>
        <p:nvSpPr>
          <p:cNvPr id="5" name="Rectangle 4"/>
          <p:cNvSpPr/>
          <p:nvPr/>
        </p:nvSpPr>
        <p:spPr>
          <a:xfrm>
            <a:off x="3571444" y="2285253"/>
            <a:ext cx="5040559" cy="3323987"/>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pPr algn="ctr"/>
            <a:r>
              <a:rPr lang="en-GB" sz="3000" dirty="0">
                <a:ln w="17780" cmpd="sng">
                  <a:noFill/>
                  <a:prstDash val="solid"/>
                  <a:miter lim="800000"/>
                </a:ln>
                <a:effectLst>
                  <a:glow rad="76200">
                    <a:schemeClr val="bg1">
                      <a:alpha val="40000"/>
                    </a:schemeClr>
                  </a:glow>
                </a:effectLst>
              </a:rPr>
              <a:t>Efficient water use</a:t>
            </a:r>
          </a:p>
          <a:p>
            <a:pPr algn="ctr"/>
            <a:r>
              <a:rPr lang="en-GB" sz="3000" dirty="0">
                <a:ln w="17780" cmpd="sng">
                  <a:noFill/>
                  <a:prstDash val="solid"/>
                  <a:miter lim="800000"/>
                </a:ln>
                <a:effectLst>
                  <a:glow rad="76200">
                    <a:schemeClr val="bg1">
                      <a:alpha val="40000"/>
                    </a:schemeClr>
                  </a:glow>
                </a:effectLst>
              </a:rPr>
              <a:t>Water hippo</a:t>
            </a:r>
          </a:p>
          <a:p>
            <a:pPr algn="ctr"/>
            <a:r>
              <a:rPr lang="en-GB" sz="3000" dirty="0">
                <a:ln w="17780" cmpd="sng">
                  <a:noFill/>
                  <a:prstDash val="solid"/>
                  <a:miter lim="800000"/>
                </a:ln>
                <a:effectLst>
                  <a:glow rad="76200">
                    <a:schemeClr val="bg1">
                      <a:alpha val="40000"/>
                    </a:schemeClr>
                  </a:glow>
                </a:effectLst>
              </a:rPr>
              <a:t>Toilet cistern</a:t>
            </a:r>
          </a:p>
          <a:p>
            <a:pPr algn="ctr"/>
            <a:r>
              <a:rPr lang="en-GB" sz="3000" dirty="0">
                <a:ln w="17780" cmpd="sng">
                  <a:noFill/>
                  <a:prstDash val="solid"/>
                  <a:miter lim="800000"/>
                </a:ln>
                <a:effectLst>
                  <a:glow rad="76200">
                    <a:schemeClr val="bg1">
                      <a:alpha val="40000"/>
                    </a:schemeClr>
                  </a:glow>
                </a:effectLst>
              </a:rPr>
              <a:t>Tap aerators</a:t>
            </a:r>
          </a:p>
          <a:p>
            <a:pPr algn="ctr"/>
            <a:r>
              <a:rPr lang="en-GB" sz="3000" dirty="0">
                <a:ln w="17780" cmpd="sng">
                  <a:noFill/>
                  <a:prstDash val="solid"/>
                  <a:miter lim="800000"/>
                </a:ln>
                <a:effectLst>
                  <a:glow rad="76200">
                    <a:schemeClr val="bg1">
                      <a:alpha val="40000"/>
                    </a:schemeClr>
                  </a:glow>
                </a:effectLst>
              </a:rPr>
              <a:t>Water-saving showerhead</a:t>
            </a:r>
          </a:p>
          <a:p>
            <a:pPr algn="ctr"/>
            <a:r>
              <a:rPr lang="en-GB" sz="3000" dirty="0">
                <a:ln w="17780" cmpd="sng">
                  <a:noFill/>
                  <a:prstDash val="solid"/>
                  <a:miter lim="800000"/>
                </a:ln>
                <a:effectLst>
                  <a:glow rad="76200">
                    <a:schemeClr val="bg1">
                      <a:alpha val="40000"/>
                    </a:schemeClr>
                  </a:glow>
                </a:effectLst>
              </a:rPr>
              <a:t>Power shower</a:t>
            </a:r>
          </a:p>
          <a:p>
            <a:pPr algn="ctr"/>
            <a:r>
              <a:rPr lang="en-GB" sz="3000" dirty="0">
                <a:ln w="17780" cmpd="sng">
                  <a:noFill/>
                  <a:prstDash val="solid"/>
                  <a:miter lim="800000"/>
                </a:ln>
                <a:effectLst>
                  <a:glow rad="76200">
                    <a:schemeClr val="bg1">
                      <a:alpha val="40000"/>
                    </a:schemeClr>
                  </a:glow>
                </a:effectLst>
              </a:rPr>
              <a:t>Sprinklers</a:t>
            </a:r>
            <a:endParaRPr lang="en-US" sz="3000" dirty="0">
              <a:ln w="17780" cmpd="sng">
                <a:noFill/>
                <a:prstDash val="solid"/>
                <a:miter lim="800000"/>
              </a:ln>
              <a:effectLst>
                <a:glow rad="76200">
                  <a:schemeClr val="bg1">
                    <a:alpha val="40000"/>
                  </a:schemeClr>
                </a:glow>
              </a:effectLst>
            </a:endParaRPr>
          </a:p>
        </p:txBody>
      </p:sp>
    </p:spTree>
    <p:extLst>
      <p:ext uri="{BB962C8B-B14F-4D97-AF65-F5344CB8AC3E}">
        <p14:creationId xmlns:p14="http://schemas.microsoft.com/office/powerpoint/2010/main" val="3578094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New words and phrases concept map</a:t>
            </a:r>
            <a:endParaRPr lang="en-US" sz="4000" dirty="0">
              <a:ln w="17780" cmpd="sng">
                <a:noFill/>
                <a:prstDash val="solid"/>
                <a:miter lim="800000"/>
              </a:ln>
            </a:endParaRPr>
          </a:p>
        </p:txBody>
      </p:sp>
      <p:sp>
        <p:nvSpPr>
          <p:cNvPr id="3" name="Rectangle 2"/>
          <p:cNvSpPr/>
          <p:nvPr/>
        </p:nvSpPr>
        <p:spPr>
          <a:xfrm>
            <a:off x="623392" y="1196752"/>
            <a:ext cx="10945216" cy="400110"/>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Name: </a:t>
            </a:r>
            <a:endParaRPr lang="en-US" sz="2000" b="1" dirty="0">
              <a:ln w="17780" cmpd="sng">
                <a:noFill/>
                <a:prstDash val="solid"/>
                <a:miter lim="800000"/>
              </a:ln>
              <a:effectLst>
                <a:glow rad="76200">
                  <a:schemeClr val="bg1">
                    <a:alpha val="40000"/>
                  </a:schemeClr>
                </a:glow>
              </a:effectLst>
            </a:endParaRPr>
          </a:p>
        </p:txBody>
      </p:sp>
      <p:sp>
        <p:nvSpPr>
          <p:cNvPr id="6" name="Rectangle 5"/>
          <p:cNvSpPr/>
          <p:nvPr/>
        </p:nvSpPr>
        <p:spPr>
          <a:xfrm>
            <a:off x="623392" y="1700808"/>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Definition</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0" name="Rectangle 19"/>
          <p:cNvSpPr/>
          <p:nvPr/>
        </p:nvSpPr>
        <p:spPr>
          <a:xfrm>
            <a:off x="4331804" y="1700808"/>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Word</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1" name="Rectangle 20"/>
          <p:cNvSpPr/>
          <p:nvPr/>
        </p:nvSpPr>
        <p:spPr>
          <a:xfrm>
            <a:off x="8040216" y="1700808"/>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In my own words</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2" name="Rectangle 21"/>
          <p:cNvSpPr/>
          <p:nvPr/>
        </p:nvSpPr>
        <p:spPr>
          <a:xfrm>
            <a:off x="641576" y="3573016"/>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Example</a:t>
            </a:r>
          </a:p>
          <a:p>
            <a:endParaRPr lang="en-US" sz="2000" b="1" dirty="0" smtClean="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3" name="Rectangle 22"/>
          <p:cNvSpPr/>
          <p:nvPr/>
        </p:nvSpPr>
        <p:spPr>
          <a:xfrm>
            <a:off x="4331803" y="3581963"/>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Example</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4" name="Rectangle 23"/>
          <p:cNvSpPr/>
          <p:nvPr/>
        </p:nvSpPr>
        <p:spPr>
          <a:xfrm>
            <a:off x="8040216" y="3573016"/>
            <a:ext cx="3528391" cy="163121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Non example</a:t>
            </a: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a:p>
            <a:endParaRPr lang="en-US" sz="2000" b="1" dirty="0" smtClean="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
        <p:nvSpPr>
          <p:cNvPr id="25" name="Rectangle 24"/>
          <p:cNvSpPr/>
          <p:nvPr/>
        </p:nvSpPr>
        <p:spPr>
          <a:xfrm>
            <a:off x="623390" y="5445224"/>
            <a:ext cx="10945216" cy="1015663"/>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r>
              <a:rPr lang="en-US" sz="2000" b="1" dirty="0" smtClean="0">
                <a:ln w="17780" cmpd="sng">
                  <a:noFill/>
                  <a:prstDash val="solid"/>
                  <a:miter lim="800000"/>
                </a:ln>
                <a:effectLst>
                  <a:glow rad="76200">
                    <a:schemeClr val="bg1">
                      <a:alpha val="40000"/>
                    </a:schemeClr>
                  </a:glow>
                </a:effectLst>
              </a:rPr>
              <a:t>I will remember this word by connecting it with:</a:t>
            </a:r>
          </a:p>
          <a:p>
            <a:endParaRPr lang="en-US" sz="2000" b="1" dirty="0">
              <a:ln w="17780" cmpd="sng">
                <a:noFill/>
                <a:prstDash val="solid"/>
                <a:miter lim="800000"/>
              </a:ln>
              <a:effectLst>
                <a:glow rad="76200">
                  <a:schemeClr val="bg1">
                    <a:alpha val="40000"/>
                  </a:schemeClr>
                </a:glow>
              </a:effectLst>
            </a:endParaRPr>
          </a:p>
          <a:p>
            <a:endParaRPr lang="en-US" sz="2000" b="1" dirty="0">
              <a:ln w="17780" cmpd="sng">
                <a:noFill/>
                <a:prstDash val="solid"/>
                <a:miter lim="800000"/>
              </a:ln>
              <a:effectLst>
                <a:glow rad="76200">
                  <a:schemeClr val="bg1">
                    <a:alpha val="40000"/>
                  </a:schemeClr>
                </a:glow>
              </a:effectLst>
            </a:endParaRPr>
          </a:p>
        </p:txBody>
      </p:sp>
    </p:spTree>
    <p:extLst>
      <p:ext uri="{BB962C8B-B14F-4D97-AF65-F5344CB8AC3E}">
        <p14:creationId xmlns:p14="http://schemas.microsoft.com/office/powerpoint/2010/main" val="3672383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Water Detectives</a:t>
            </a:r>
            <a:endParaRPr lang="en-US" sz="4000" dirty="0">
              <a:ln w="17780" cmpd="sng">
                <a:noFill/>
                <a:prstDash val="solid"/>
                <a:miter lim="800000"/>
              </a:ln>
            </a:endParaRPr>
          </a:p>
        </p:txBody>
      </p:sp>
      <p:pic>
        <p:nvPicPr>
          <p:cNvPr id="7" name="Picture 6">
            <a:hlinkClick r:id="rId3"/>
          </p:cNvPr>
          <p:cNvPicPr/>
          <p:nvPr/>
        </p:nvPicPr>
        <p:blipFill rotWithShape="1">
          <a:blip r:embed="rId4">
            <a:extLst>
              <a:ext uri="{28A0092B-C50C-407E-A947-70E740481C1C}">
                <a14:useLocalDpi xmlns:a14="http://schemas.microsoft.com/office/drawing/2010/main" val="0"/>
              </a:ext>
            </a:extLst>
          </a:blip>
          <a:srcRect l="25714" t="14818" r="24635" b="14149"/>
          <a:stretch/>
        </p:blipFill>
        <p:spPr bwMode="auto">
          <a:xfrm>
            <a:off x="2997541" y="1239270"/>
            <a:ext cx="5256584" cy="4228121"/>
          </a:xfrm>
          <a:prstGeom prst="rect">
            <a:avLst/>
          </a:prstGeom>
          <a:ln>
            <a:noFill/>
          </a:ln>
          <a:extLst>
            <a:ext uri="{53640926-AAD7-44D8-BBD7-CCE9431645EC}">
              <a14:shadowObscured xmlns:a14="http://schemas.microsoft.com/office/drawing/2010/main"/>
            </a:ext>
          </a:extLst>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856" y="4732942"/>
            <a:ext cx="5601109" cy="1568580"/>
          </a:xfrm>
          <a:prstGeom prst="rect">
            <a:avLst/>
          </a:prstGeom>
        </p:spPr>
      </p:pic>
      <p:sp>
        <p:nvSpPr>
          <p:cNvPr id="9" name="Rectangle 8"/>
          <p:cNvSpPr/>
          <p:nvPr/>
        </p:nvSpPr>
        <p:spPr>
          <a:xfrm>
            <a:off x="6238340" y="5209893"/>
            <a:ext cx="4191547" cy="553998"/>
          </a:xfrm>
          <a:prstGeom prst="rect">
            <a:avLst/>
          </a:prstGeom>
          <a:noFill/>
        </p:spPr>
        <p:txBody>
          <a:bodyPr wrap="square" lIns="91440" tIns="45720" rIns="91440" bIns="45720">
            <a:spAutoFit/>
          </a:bodyPr>
          <a:lstStyle/>
          <a:p>
            <a:pPr algn="ctr"/>
            <a:r>
              <a:rPr lang="en-GB" sz="3000" dirty="0" smtClean="0">
                <a:ln w="17780" cmpd="sng">
                  <a:noFill/>
                  <a:prstDash val="solid"/>
                  <a:miter lim="800000"/>
                </a:ln>
              </a:rPr>
              <a:t>Play water detectives</a:t>
            </a:r>
            <a:endParaRPr lang="en-US" sz="3000" dirty="0" smtClean="0">
              <a:ln w="17780" cmpd="sng">
                <a:noFill/>
                <a:prstDash val="solid"/>
                <a:miter lim="800000"/>
              </a:ln>
            </a:endParaRPr>
          </a:p>
        </p:txBody>
      </p:sp>
    </p:spTree>
    <p:extLst>
      <p:ext uri="{BB962C8B-B14F-4D97-AF65-F5344CB8AC3E}">
        <p14:creationId xmlns:p14="http://schemas.microsoft.com/office/powerpoint/2010/main" val="2680333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95400" y="1268759"/>
            <a:ext cx="11089232" cy="10261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4" name="Rectangle 13"/>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Using water at </a:t>
            </a:r>
            <a:r>
              <a:rPr lang="en-US" sz="4000" b="1" dirty="0" smtClean="0">
                <a:ln w="17780" cmpd="sng">
                  <a:noFill/>
                  <a:prstDash val="solid"/>
                  <a:miter lim="800000"/>
                </a:ln>
              </a:rPr>
              <a:t>home</a:t>
            </a:r>
            <a:endParaRPr lang="en-US" sz="4000" b="1" dirty="0">
              <a:ln w="17780" cmpd="sng">
                <a:noFill/>
                <a:prstDash val="solid"/>
                <a:miter lim="800000"/>
              </a:ln>
            </a:endParaRPr>
          </a:p>
        </p:txBody>
      </p:sp>
      <p:sp>
        <p:nvSpPr>
          <p:cNvPr id="15" name="Rectangle 14"/>
          <p:cNvSpPr/>
          <p:nvPr/>
        </p:nvSpPr>
        <p:spPr>
          <a:xfrm>
            <a:off x="884152" y="1340768"/>
            <a:ext cx="10612448" cy="954107"/>
          </a:xfrm>
          <a:prstGeom prst="rect">
            <a:avLst/>
          </a:prstGeom>
          <a:noFill/>
        </p:spPr>
        <p:txBody>
          <a:bodyPr wrap="square" lIns="91440" tIns="45720" rIns="91440" bIns="45720">
            <a:spAutoFit/>
          </a:bodyPr>
          <a:lstStyle/>
          <a:p>
            <a:r>
              <a:rPr lang="en-GB" sz="2800" dirty="0" smtClean="0">
                <a:ln w="17780" cmpd="sng">
                  <a:noFill/>
                  <a:prstDash val="solid"/>
                  <a:miter lim="800000"/>
                </a:ln>
              </a:rPr>
              <a:t>Your </a:t>
            </a:r>
            <a:r>
              <a:rPr lang="en-GB" sz="2800" dirty="0">
                <a:ln w="17780" cmpd="sng">
                  <a:noFill/>
                  <a:prstDash val="solid"/>
                  <a:miter lim="800000"/>
                </a:ln>
              </a:rPr>
              <a:t>task is to carry out a </a:t>
            </a:r>
            <a:r>
              <a:rPr lang="en-GB" sz="2800" b="1" dirty="0">
                <a:ln w="17780" cmpd="sng">
                  <a:noFill/>
                  <a:prstDash val="solid"/>
                  <a:miter lim="800000"/>
                </a:ln>
              </a:rPr>
              <a:t>survey</a:t>
            </a:r>
            <a:r>
              <a:rPr lang="en-GB" sz="2800" dirty="0">
                <a:ln w="17780" cmpd="sng">
                  <a:noFill/>
                  <a:prstDash val="solid"/>
                  <a:miter lim="800000"/>
                </a:ln>
              </a:rPr>
              <a:t> of where water is used in </a:t>
            </a:r>
            <a:r>
              <a:rPr lang="en-GB" sz="2800" dirty="0" smtClean="0">
                <a:ln w="17780" cmpd="sng">
                  <a:noFill/>
                  <a:prstDash val="solid"/>
                  <a:miter lim="800000"/>
                </a:ln>
              </a:rPr>
              <a:t>your </a:t>
            </a:r>
            <a:r>
              <a:rPr lang="en-GB" sz="2800" b="1" dirty="0" smtClean="0">
                <a:ln w="17780" cmpd="sng">
                  <a:noFill/>
                  <a:prstDash val="solid"/>
                  <a:miter lim="800000"/>
                </a:ln>
              </a:rPr>
              <a:t>home</a:t>
            </a:r>
            <a:r>
              <a:rPr lang="en-GB" sz="2800" dirty="0" smtClean="0">
                <a:ln w="17780" cmpd="sng">
                  <a:noFill/>
                  <a:prstDash val="solid"/>
                  <a:miter lim="800000"/>
                </a:ln>
              </a:rPr>
              <a:t>. </a:t>
            </a:r>
            <a:r>
              <a:rPr lang="en-GB" sz="2800" dirty="0" smtClean="0">
                <a:ln w="17780" cmpd="sng">
                  <a:noFill/>
                  <a:prstDash val="solid"/>
                  <a:miter lim="800000"/>
                </a:ln>
              </a:rPr>
              <a:t>Can you:</a:t>
            </a:r>
            <a:endParaRPr lang="en-GB" sz="2800" dirty="0">
              <a:ln w="17780" cmpd="sng">
                <a:noFill/>
                <a:prstDash val="solid"/>
                <a:miter lim="800000"/>
              </a:ln>
            </a:endParaRPr>
          </a:p>
        </p:txBody>
      </p:sp>
      <p:sp>
        <p:nvSpPr>
          <p:cNvPr id="16" name="Rounded Rectangle 15"/>
          <p:cNvSpPr/>
          <p:nvPr/>
        </p:nvSpPr>
        <p:spPr>
          <a:xfrm>
            <a:off x="1415480" y="2636912"/>
            <a:ext cx="9217024" cy="6480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7" name="Rounded Rectangle 16"/>
          <p:cNvSpPr/>
          <p:nvPr/>
        </p:nvSpPr>
        <p:spPr>
          <a:xfrm>
            <a:off x="1408088" y="3478583"/>
            <a:ext cx="9217024" cy="6480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8" name="Rounded Rectangle 17"/>
          <p:cNvSpPr/>
          <p:nvPr/>
        </p:nvSpPr>
        <p:spPr>
          <a:xfrm>
            <a:off x="1408088" y="4365104"/>
            <a:ext cx="9217024" cy="9833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9" name="Rectangle 18"/>
          <p:cNvSpPr/>
          <p:nvPr/>
        </p:nvSpPr>
        <p:spPr>
          <a:xfrm>
            <a:off x="1584175" y="2669932"/>
            <a:ext cx="9120338" cy="2677656"/>
          </a:xfrm>
          <a:prstGeom prst="rect">
            <a:avLst/>
          </a:prstGeom>
          <a:noFill/>
        </p:spPr>
        <p:txBody>
          <a:bodyPr wrap="square" lIns="91440" tIns="45720" rIns="91440" bIns="45720">
            <a:spAutoFit/>
          </a:bodyPr>
          <a:lstStyle/>
          <a:p>
            <a:r>
              <a:rPr lang="en-GB" sz="2800" dirty="0" smtClean="0">
                <a:ln w="17780" cmpd="sng">
                  <a:noFill/>
                  <a:prstDash val="solid"/>
                  <a:miter lim="800000"/>
                </a:ln>
              </a:rPr>
              <a:t>Draw </a:t>
            </a:r>
            <a:r>
              <a:rPr lang="en-GB" sz="2800" dirty="0">
                <a:ln w="17780" cmpd="sng">
                  <a:noFill/>
                  <a:prstDash val="solid"/>
                  <a:miter lim="800000"/>
                </a:ln>
              </a:rPr>
              <a:t>a </a:t>
            </a:r>
            <a:r>
              <a:rPr lang="en-GB" sz="2800" b="1" dirty="0" smtClean="0">
                <a:ln w="17780" cmpd="sng">
                  <a:noFill/>
                  <a:prstDash val="solid"/>
                  <a:miter lim="800000"/>
                </a:ln>
              </a:rPr>
              <a:t>birds </a:t>
            </a:r>
            <a:r>
              <a:rPr lang="en-GB" sz="2800" b="1" dirty="0">
                <a:ln w="17780" cmpd="sng">
                  <a:noFill/>
                  <a:prstDash val="solid"/>
                  <a:miter lim="800000"/>
                </a:ln>
              </a:rPr>
              <a:t>eye view </a:t>
            </a:r>
            <a:r>
              <a:rPr lang="en-GB" sz="2800" dirty="0">
                <a:ln w="17780" cmpd="sng">
                  <a:noFill/>
                  <a:prstDash val="solid"/>
                  <a:miter lim="800000"/>
                </a:ln>
              </a:rPr>
              <a:t>of the main rooms in your </a:t>
            </a:r>
            <a:r>
              <a:rPr lang="en-GB" sz="2800" dirty="0" smtClean="0">
                <a:ln w="17780" cmpd="sng">
                  <a:noFill/>
                  <a:prstDash val="solid"/>
                  <a:miter lim="800000"/>
                </a:ln>
              </a:rPr>
              <a:t>house.</a:t>
            </a:r>
            <a:r>
              <a:rPr lang="en-GB" sz="2800" dirty="0" smtClean="0">
                <a:ln w="17780" cmpd="sng">
                  <a:noFill/>
                  <a:prstDash val="solid"/>
                  <a:miter lim="800000"/>
                </a:ln>
              </a:rPr>
              <a:t/>
            </a:r>
            <a:br>
              <a:rPr lang="en-GB" sz="2800" dirty="0" smtClean="0">
                <a:ln w="17780" cmpd="sng">
                  <a:noFill/>
                  <a:prstDash val="solid"/>
                  <a:miter lim="800000"/>
                </a:ln>
              </a:rPr>
            </a:br>
            <a:endParaRPr lang="en-GB" sz="2800" dirty="0">
              <a:ln w="17780" cmpd="sng">
                <a:noFill/>
                <a:prstDash val="solid"/>
                <a:miter lim="800000"/>
              </a:ln>
            </a:endParaRPr>
          </a:p>
          <a:p>
            <a:r>
              <a:rPr lang="en-GB" sz="2800" dirty="0" smtClean="0">
                <a:ln w="17780" cmpd="sng">
                  <a:noFill/>
                  <a:prstDash val="solid"/>
                  <a:miter lim="800000"/>
                </a:ln>
              </a:rPr>
              <a:t>Add </a:t>
            </a:r>
            <a:r>
              <a:rPr lang="en-GB" sz="2800" dirty="0">
                <a:ln w="17780" cmpd="sng">
                  <a:noFill/>
                  <a:prstDash val="solid"/>
                  <a:miter lim="800000"/>
                </a:ln>
              </a:rPr>
              <a:t>a symbol to show each place </a:t>
            </a:r>
            <a:r>
              <a:rPr lang="en-GB" sz="2800" b="1" dirty="0">
                <a:ln w="17780" cmpd="sng">
                  <a:noFill/>
                  <a:prstDash val="solid"/>
                  <a:miter lim="800000"/>
                </a:ln>
              </a:rPr>
              <a:t>where water is used</a:t>
            </a:r>
            <a:r>
              <a:rPr lang="en-GB" sz="2800" dirty="0">
                <a:ln w="17780" cmpd="sng">
                  <a:noFill/>
                  <a:prstDash val="solid"/>
                  <a:miter lim="800000"/>
                </a:ln>
              </a:rPr>
              <a:t>. </a:t>
            </a:r>
            <a:r>
              <a:rPr lang="en-GB" sz="2800" dirty="0" smtClean="0">
                <a:ln w="17780" cmpd="sng">
                  <a:noFill/>
                  <a:prstDash val="solid"/>
                  <a:miter lim="800000"/>
                </a:ln>
              </a:rPr>
              <a:t/>
            </a:r>
            <a:br>
              <a:rPr lang="en-GB" sz="2800" dirty="0" smtClean="0">
                <a:ln w="17780" cmpd="sng">
                  <a:noFill/>
                  <a:prstDash val="solid"/>
                  <a:miter lim="800000"/>
                </a:ln>
              </a:rPr>
            </a:br>
            <a:endParaRPr lang="en-GB" sz="2800" dirty="0">
              <a:ln w="17780" cmpd="sng">
                <a:noFill/>
                <a:prstDash val="solid"/>
                <a:miter lim="800000"/>
              </a:ln>
            </a:endParaRPr>
          </a:p>
          <a:p>
            <a:r>
              <a:rPr lang="en-GB" sz="2800" dirty="0" smtClean="0">
                <a:ln w="17780" cmpd="sng">
                  <a:noFill/>
                  <a:prstDash val="solid"/>
                  <a:miter lim="800000"/>
                </a:ln>
              </a:rPr>
              <a:t>At home </a:t>
            </a:r>
            <a:r>
              <a:rPr lang="en-GB" sz="2800" b="1" dirty="0" smtClean="0">
                <a:ln w="17780" cmpd="sng">
                  <a:noFill/>
                  <a:prstDash val="solid"/>
                  <a:miter lim="800000"/>
                </a:ln>
              </a:rPr>
              <a:t>count</a:t>
            </a:r>
            <a:r>
              <a:rPr lang="en-GB" sz="2800" dirty="0" smtClean="0">
                <a:ln w="17780" cmpd="sng">
                  <a:noFill/>
                  <a:prstDash val="solid"/>
                  <a:miter lim="800000"/>
                </a:ln>
              </a:rPr>
              <a:t> </a:t>
            </a:r>
            <a:r>
              <a:rPr lang="en-GB" sz="2800" dirty="0">
                <a:ln w="17780" cmpd="sng">
                  <a:noFill/>
                  <a:prstDash val="solid"/>
                  <a:miter lim="800000"/>
                </a:ln>
              </a:rPr>
              <a:t>the number of </a:t>
            </a:r>
            <a:r>
              <a:rPr lang="en-GB" sz="2800" b="1" dirty="0">
                <a:ln w="17780" cmpd="sng">
                  <a:noFill/>
                  <a:prstDash val="solid"/>
                  <a:miter lim="800000"/>
                </a:ln>
              </a:rPr>
              <a:t>water sources </a:t>
            </a:r>
            <a:r>
              <a:rPr lang="en-GB" sz="2800" dirty="0">
                <a:ln w="17780" cmpd="sng">
                  <a:noFill/>
                  <a:prstDash val="solid"/>
                  <a:miter lim="800000"/>
                </a:ln>
              </a:rPr>
              <a:t>in each </a:t>
            </a:r>
            <a:r>
              <a:rPr lang="en-GB" sz="2800" dirty="0" smtClean="0">
                <a:ln w="17780" cmpd="sng">
                  <a:noFill/>
                  <a:prstDash val="solid"/>
                  <a:miter lim="800000"/>
                </a:ln>
              </a:rPr>
              <a:t>room.</a:t>
            </a:r>
          </a:p>
          <a:p>
            <a:r>
              <a:rPr lang="en-GB" sz="2800" dirty="0">
                <a:ln w="17780" cmpd="sng">
                  <a:noFill/>
                  <a:prstDash val="solid"/>
                  <a:miter lim="800000"/>
                </a:ln>
              </a:rPr>
              <a:t>C</a:t>
            </a:r>
            <a:r>
              <a:rPr lang="en-GB" sz="2800" dirty="0" smtClean="0">
                <a:ln w="17780" cmpd="sng">
                  <a:noFill/>
                  <a:prstDash val="solid"/>
                  <a:miter lim="800000"/>
                </a:ln>
              </a:rPr>
              <a:t>alculate </a:t>
            </a:r>
            <a:r>
              <a:rPr lang="en-GB" sz="2800" dirty="0">
                <a:ln w="17780" cmpd="sng">
                  <a:noFill/>
                  <a:prstDash val="solid"/>
                  <a:miter lim="800000"/>
                </a:ln>
              </a:rPr>
              <a:t>the </a:t>
            </a:r>
            <a:r>
              <a:rPr lang="en-GB" sz="2800" b="1" dirty="0" smtClean="0">
                <a:ln w="17780" cmpd="sng">
                  <a:noFill/>
                  <a:prstDash val="solid"/>
                  <a:miter lim="800000"/>
                </a:ln>
              </a:rPr>
              <a:t>total</a:t>
            </a:r>
            <a:r>
              <a:rPr lang="en-GB" sz="2800" dirty="0">
                <a:ln w="17780" cmpd="sng">
                  <a:noFill/>
                  <a:prstDash val="solid"/>
                  <a:miter lim="800000"/>
                </a:ln>
              </a:rPr>
              <a:t> </a:t>
            </a:r>
            <a:r>
              <a:rPr lang="en-GB" sz="2800" dirty="0" smtClean="0">
                <a:ln w="17780" cmpd="sng">
                  <a:noFill/>
                  <a:prstDash val="solid"/>
                  <a:miter lim="800000"/>
                </a:ln>
              </a:rPr>
              <a:t>number of water sources.</a:t>
            </a:r>
            <a:endParaRPr lang="en-GB" sz="2800" dirty="0">
              <a:ln w="17780" cmpd="sng">
                <a:noFill/>
                <a:prstDash val="solid"/>
                <a:miter lim="800000"/>
              </a:ln>
            </a:endParaRPr>
          </a:p>
        </p:txBody>
      </p:sp>
      <p:sp>
        <p:nvSpPr>
          <p:cNvPr id="20" name="Rounded Rectangle 19"/>
          <p:cNvSpPr/>
          <p:nvPr/>
        </p:nvSpPr>
        <p:spPr>
          <a:xfrm>
            <a:off x="1415480" y="5591024"/>
            <a:ext cx="9217024" cy="9833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1" name="Rectangle 20"/>
          <p:cNvSpPr/>
          <p:nvPr/>
        </p:nvSpPr>
        <p:spPr>
          <a:xfrm>
            <a:off x="1584175" y="5571237"/>
            <a:ext cx="8496944" cy="954107"/>
          </a:xfrm>
          <a:prstGeom prst="rect">
            <a:avLst/>
          </a:prstGeom>
          <a:noFill/>
        </p:spPr>
        <p:txBody>
          <a:bodyPr wrap="square" lIns="91440" tIns="45720" rIns="91440" bIns="45720">
            <a:spAutoFit/>
          </a:bodyPr>
          <a:lstStyle/>
          <a:p>
            <a:r>
              <a:rPr lang="en-GB" sz="2800" dirty="0" smtClean="0">
                <a:ln w="17780" cmpd="sng">
                  <a:noFill/>
                  <a:prstDash val="solid"/>
                  <a:miter lim="800000"/>
                </a:ln>
              </a:rPr>
              <a:t>Can you </a:t>
            </a:r>
            <a:r>
              <a:rPr lang="en-GB" sz="2800" b="1" dirty="0" smtClean="0">
                <a:ln w="17780" cmpd="sng">
                  <a:noFill/>
                  <a:prstDash val="solid"/>
                  <a:miter lim="800000"/>
                </a:ln>
              </a:rPr>
              <a:t>estimate</a:t>
            </a:r>
            <a:r>
              <a:rPr lang="en-GB" sz="2800" dirty="0" smtClean="0">
                <a:ln w="17780" cmpd="sng">
                  <a:noFill/>
                  <a:prstDash val="solid"/>
                  <a:miter lim="800000"/>
                </a:ln>
              </a:rPr>
              <a:t> where water is used most frequently in your house?</a:t>
            </a:r>
            <a:endParaRPr lang="en-GB" sz="2800" dirty="0">
              <a:ln w="17780" cmpd="sng">
                <a:noFill/>
                <a:prstDash val="solid"/>
                <a:miter lim="800000"/>
              </a:ln>
            </a:endParaRPr>
          </a:p>
        </p:txBody>
      </p:sp>
    </p:spTree>
    <p:extLst>
      <p:ext uri="{BB962C8B-B14F-4D97-AF65-F5344CB8AC3E}">
        <p14:creationId xmlns:p14="http://schemas.microsoft.com/office/powerpoint/2010/main" val="771713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10916" y="1412776"/>
            <a:ext cx="9217024" cy="6480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a:ln w="17780" cmpd="sng">
                  <a:noFill/>
                  <a:prstDash val="solid"/>
                  <a:miter lim="800000"/>
                </a:ln>
              </a:rPr>
              <a:t>Water use at </a:t>
            </a:r>
            <a:r>
              <a:rPr lang="en-US" sz="4000" b="1" dirty="0">
                <a:ln w="17780" cmpd="sng">
                  <a:noFill/>
                  <a:prstDash val="solid"/>
                  <a:miter lim="800000"/>
                </a:ln>
              </a:rPr>
              <a:t>school</a:t>
            </a:r>
            <a:r>
              <a:rPr lang="en-US" sz="4000" dirty="0">
                <a:ln w="17780" cmpd="sng">
                  <a:noFill/>
                  <a:prstDash val="solid"/>
                  <a:miter lim="800000"/>
                </a:ln>
              </a:rPr>
              <a:t> </a:t>
            </a:r>
          </a:p>
        </p:txBody>
      </p:sp>
      <p:sp>
        <p:nvSpPr>
          <p:cNvPr id="9" name="Rounded Rectangle 8"/>
          <p:cNvSpPr/>
          <p:nvPr/>
        </p:nvSpPr>
        <p:spPr>
          <a:xfrm>
            <a:off x="1199456" y="2348880"/>
            <a:ext cx="9217024" cy="6480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1" name="Rounded Rectangle 10"/>
          <p:cNvSpPr/>
          <p:nvPr/>
        </p:nvSpPr>
        <p:spPr>
          <a:xfrm>
            <a:off x="1199456" y="3155489"/>
            <a:ext cx="9217024" cy="6480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0" name="Rectangle 9"/>
          <p:cNvSpPr/>
          <p:nvPr/>
        </p:nvSpPr>
        <p:spPr>
          <a:xfrm>
            <a:off x="1324472" y="1484784"/>
            <a:ext cx="8947992" cy="2246769"/>
          </a:xfrm>
          <a:prstGeom prst="rect">
            <a:avLst/>
          </a:prstGeom>
          <a:noFill/>
        </p:spPr>
        <p:txBody>
          <a:bodyPr wrap="square" lIns="91440" tIns="45720" rIns="91440" bIns="45720">
            <a:spAutoFit/>
          </a:bodyPr>
          <a:lstStyle/>
          <a:p>
            <a:r>
              <a:rPr lang="en-GB" sz="2800" dirty="0">
                <a:ln w="17780" cmpd="sng">
                  <a:noFill/>
                  <a:prstDash val="solid"/>
                  <a:miter lim="800000"/>
                </a:ln>
              </a:rPr>
              <a:t>Think about the sources of water </a:t>
            </a:r>
            <a:r>
              <a:rPr lang="en-GB" sz="2800" dirty="0" smtClean="0">
                <a:ln w="17780" cmpd="sng">
                  <a:noFill/>
                  <a:prstDash val="solid"/>
                  <a:miter lim="800000"/>
                </a:ln>
              </a:rPr>
              <a:t>in your </a:t>
            </a:r>
            <a:r>
              <a:rPr lang="en-GB" sz="2800" dirty="0" smtClean="0">
                <a:ln w="17780" cmpd="sng">
                  <a:noFill/>
                  <a:prstDash val="solid"/>
                  <a:miter lim="800000"/>
                </a:ln>
              </a:rPr>
              <a:t>school.</a:t>
            </a:r>
            <a:endParaRPr lang="en-GB" sz="2800" dirty="0">
              <a:ln w="17780" cmpd="sng">
                <a:noFill/>
                <a:prstDash val="solid"/>
                <a:miter lim="800000"/>
              </a:ln>
            </a:endParaRPr>
          </a:p>
          <a:p>
            <a:endParaRPr lang="en-GB" sz="2800" dirty="0" smtClean="0">
              <a:ln w="17780" cmpd="sng">
                <a:noFill/>
                <a:prstDash val="solid"/>
                <a:miter lim="800000"/>
              </a:ln>
            </a:endParaRPr>
          </a:p>
          <a:p>
            <a:r>
              <a:rPr lang="en-GB" sz="2800" dirty="0" smtClean="0">
                <a:ln w="17780" cmpd="sng">
                  <a:noFill/>
                  <a:prstDash val="solid"/>
                  <a:miter lim="800000"/>
                </a:ln>
              </a:rPr>
              <a:t>Are </a:t>
            </a:r>
            <a:r>
              <a:rPr lang="en-GB" sz="2800" dirty="0">
                <a:ln w="17780" cmpd="sng">
                  <a:noFill/>
                  <a:prstDash val="solid"/>
                  <a:miter lim="800000"/>
                </a:ln>
              </a:rPr>
              <a:t>there any sources of water found </a:t>
            </a:r>
            <a:r>
              <a:rPr lang="en-GB" sz="2800" dirty="0" smtClean="0">
                <a:ln w="17780" cmpd="sng">
                  <a:noFill/>
                  <a:prstDash val="solid"/>
                  <a:miter lim="800000"/>
                </a:ln>
              </a:rPr>
              <a:t>at home </a:t>
            </a:r>
            <a:r>
              <a:rPr lang="en-GB" sz="2800" dirty="0">
                <a:ln w="17780" cmpd="sng">
                  <a:noFill/>
                  <a:prstDash val="solid"/>
                  <a:miter lim="800000"/>
                </a:ln>
              </a:rPr>
              <a:t>and school</a:t>
            </a:r>
            <a:r>
              <a:rPr lang="en-GB" sz="2800" dirty="0" smtClean="0">
                <a:ln w="17780" cmpd="sng">
                  <a:noFill/>
                  <a:prstDash val="solid"/>
                  <a:miter lim="800000"/>
                </a:ln>
              </a:rPr>
              <a:t>?</a:t>
            </a:r>
          </a:p>
          <a:p>
            <a:endParaRPr lang="en-GB" sz="2800" dirty="0" smtClean="0">
              <a:ln w="17780" cmpd="sng">
                <a:noFill/>
                <a:prstDash val="solid"/>
                <a:miter lim="800000"/>
              </a:ln>
            </a:endParaRPr>
          </a:p>
          <a:p>
            <a:r>
              <a:rPr lang="en-GB" sz="2800" dirty="0" smtClean="0">
                <a:ln w="17780" cmpd="sng">
                  <a:noFill/>
                  <a:prstDash val="solid"/>
                  <a:miter lim="800000"/>
                </a:ln>
              </a:rPr>
              <a:t>Are </a:t>
            </a:r>
            <a:r>
              <a:rPr lang="en-GB" sz="2800" dirty="0">
                <a:ln w="17780" cmpd="sng">
                  <a:noFill/>
                  <a:prstDash val="solid"/>
                  <a:miter lim="800000"/>
                </a:ln>
              </a:rPr>
              <a:t>there any sources of water found </a:t>
            </a:r>
            <a:r>
              <a:rPr lang="en-GB" sz="2800" b="1" dirty="0">
                <a:ln w="17780" cmpd="sng">
                  <a:noFill/>
                  <a:prstDash val="solid"/>
                  <a:miter lim="800000"/>
                </a:ln>
              </a:rPr>
              <a:t>only</a:t>
            </a:r>
            <a:r>
              <a:rPr lang="en-GB" sz="2800" dirty="0">
                <a:ln w="17780" cmpd="sng">
                  <a:noFill/>
                  <a:prstDash val="solid"/>
                  <a:miter lim="800000"/>
                </a:ln>
              </a:rPr>
              <a:t> in school</a:t>
            </a:r>
            <a:r>
              <a:rPr lang="en-GB" sz="2800" dirty="0" smtClean="0">
                <a:ln w="17780" cmpd="sng">
                  <a:noFill/>
                  <a:prstDash val="solid"/>
                  <a:miter lim="800000"/>
                </a:ln>
              </a:rPr>
              <a:t>?</a:t>
            </a:r>
            <a:endParaRPr lang="en-GB" sz="2800" dirty="0">
              <a:ln w="17780" cmpd="sng">
                <a:noFill/>
                <a:prstDash val="solid"/>
                <a:miter lim="800000"/>
              </a:ln>
            </a:endParaRPr>
          </a:p>
        </p:txBody>
      </p:sp>
    </p:spTree>
    <p:extLst>
      <p:ext uri="{BB962C8B-B14F-4D97-AF65-F5344CB8AC3E}">
        <p14:creationId xmlns:p14="http://schemas.microsoft.com/office/powerpoint/2010/main" val="4103494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1087</Words>
  <Application>Microsoft Office PowerPoint</Application>
  <PresentationFormat>Widescreen</PresentationFormat>
  <Paragraphs>247</Paragraphs>
  <Slides>19</Slides>
  <Notes>19</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Kate</dc:creator>
  <cp:lastModifiedBy>Julie Gray</cp:lastModifiedBy>
  <cp:revision>269</cp:revision>
  <dcterms:created xsi:type="dcterms:W3CDTF">2011-12-13T16:59:21Z</dcterms:created>
  <dcterms:modified xsi:type="dcterms:W3CDTF">2018-05-22T12:01:24Z</dcterms:modified>
</cp:coreProperties>
</file>