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74" r:id="rId2"/>
    <p:sldId id="278" r:id="rId3"/>
    <p:sldId id="276" r:id="rId4"/>
    <p:sldId id="275" r:id="rId5"/>
    <p:sldId id="277" r:id="rId6"/>
    <p:sldId id="256" r:id="rId7"/>
    <p:sldId id="258" r:id="rId8"/>
    <p:sldId id="269" r:id="rId9"/>
    <p:sldId id="270" r:id="rId10"/>
    <p:sldId id="257" r:id="rId11"/>
    <p:sldId id="260" r:id="rId12"/>
    <p:sldId id="262" r:id="rId13"/>
    <p:sldId id="263" r:id="rId14"/>
    <p:sldId id="266" r:id="rId15"/>
    <p:sldId id="264" r:id="rId16"/>
    <p:sldId id="267" r:id="rId17"/>
    <p:sldId id="265" r:id="rId18"/>
    <p:sldId id="259" r:id="rId19"/>
    <p:sldId id="272" r:id="rId20"/>
    <p:sldId id="273" r:id="rId21"/>
    <p:sldId id="279" r:id="rId22"/>
    <p:sldId id="27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C8E4"/>
    <a:srgbClr val="B0DDEC"/>
    <a:srgbClr val="0EE1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10" autoAdjust="0"/>
    <p:restoredTop sz="78233" autoAdjust="0"/>
  </p:normalViewPr>
  <p:slideViewPr>
    <p:cSldViewPr>
      <p:cViewPr varScale="1">
        <p:scale>
          <a:sx n="75" d="100"/>
          <a:sy n="75" d="100"/>
        </p:scale>
        <p:origin x="480" y="5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9" d="100"/>
          <a:sy n="79" d="100"/>
        </p:scale>
        <p:origin x="2574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1D2555-A332-416D-8BCF-6CD08F84D22E}" type="datetimeFigureOut">
              <a:rPr lang="en-GB" smtClean="0"/>
              <a:t>22/05/2018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CF1525-EAA9-423F-85DD-8EF361C122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26378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E80CC-CD0C-4BA3-AD7F-E94F152D2CC6}" type="datetimeFigureOut">
              <a:rPr lang="en-GB" smtClean="0"/>
              <a:t>22/05/2018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750672-1F6C-4C11-9351-2A9F3841C4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9320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Teacher’s notes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>
                <a:ln w="17780" cmpd="sng">
                  <a:noFill/>
                  <a:prstDash val="solid"/>
                  <a:miter lim="800000"/>
                </a:ln>
              </a:rPr>
              <a:t>Ask pupils</a:t>
            </a:r>
            <a:r>
              <a:rPr lang="en-GB" sz="1200" baseline="0" dirty="0" smtClean="0">
                <a:ln w="17780" cmpd="sng">
                  <a:noFill/>
                  <a:prstDash val="solid"/>
                  <a:miter lim="800000"/>
                </a:ln>
              </a:rPr>
              <a:t> if they </a:t>
            </a:r>
            <a:r>
              <a:rPr lang="en-GB" sz="1200" dirty="0" smtClean="0">
                <a:ln w="17780" cmpd="sng">
                  <a:noFill/>
                  <a:prstDash val="solid"/>
                  <a:miter lim="800000"/>
                </a:ln>
              </a:rPr>
              <a:t>list five everyday items they can reduce, reuse and recycle?</a:t>
            </a:r>
            <a:endParaRPr lang="en-US" sz="1200" dirty="0" smtClean="0">
              <a:ln w="17780" cmpd="sng">
                <a:noFill/>
                <a:prstDash val="solid"/>
                <a:miter lim="800000"/>
              </a:ln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50672-1F6C-4C11-9351-2A9F3841C45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56051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50672-1F6C-4C11-9351-2A9F3841C451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07158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50672-1F6C-4C11-9351-2A9F3841C451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5749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50672-1F6C-4C11-9351-2A9F3841C45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3434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50672-1F6C-4C11-9351-2A9F3841C45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0385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50672-1F6C-4C11-9351-2A9F3841C45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5220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50672-1F6C-4C11-9351-2A9F3841C45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2601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50672-1F6C-4C11-9351-2A9F3841C45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9209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50672-1F6C-4C11-9351-2A9F3841C45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827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50672-1F6C-4C11-9351-2A9F3841C451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07160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50672-1F6C-4C11-9351-2A9F3841C451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6640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28467-8ED1-4DEF-8BF1-2702C42FDE87}" type="datetimeFigureOut">
              <a:rPr lang="en-GB" smtClean="0"/>
              <a:pPr/>
              <a:t>22/05/2018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D67D-DF3C-48EF-B8E0-87F69D5F331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28467-8ED1-4DEF-8BF1-2702C42FDE87}" type="datetimeFigureOut">
              <a:rPr lang="en-GB" smtClean="0"/>
              <a:pPr/>
              <a:t>22/05/2018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D67D-DF3C-48EF-B8E0-87F69D5F331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28467-8ED1-4DEF-8BF1-2702C42FDE87}" type="datetimeFigureOut">
              <a:rPr lang="en-GB" smtClean="0"/>
              <a:pPr/>
              <a:t>22/05/2018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D67D-DF3C-48EF-B8E0-87F69D5F331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28467-8ED1-4DEF-8BF1-2702C42FDE87}" type="datetimeFigureOut">
              <a:rPr lang="en-GB" smtClean="0"/>
              <a:pPr/>
              <a:t>22/05/2018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D67D-DF3C-48EF-B8E0-87F69D5F331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28467-8ED1-4DEF-8BF1-2702C42FDE87}" type="datetimeFigureOut">
              <a:rPr lang="en-GB" smtClean="0"/>
              <a:pPr/>
              <a:t>22/05/2018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D67D-DF3C-48EF-B8E0-87F69D5F331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28467-8ED1-4DEF-8BF1-2702C42FDE87}" type="datetimeFigureOut">
              <a:rPr lang="en-GB" smtClean="0"/>
              <a:pPr/>
              <a:t>22/05/2018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D67D-DF3C-48EF-B8E0-87F69D5F331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28467-8ED1-4DEF-8BF1-2702C42FDE87}" type="datetimeFigureOut">
              <a:rPr lang="en-GB" smtClean="0"/>
              <a:pPr/>
              <a:t>22/05/2018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D67D-DF3C-48EF-B8E0-87F69D5F331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28467-8ED1-4DEF-8BF1-2702C42FDE87}" type="datetimeFigureOut">
              <a:rPr lang="en-GB" smtClean="0"/>
              <a:pPr/>
              <a:t>22/05/2018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D67D-DF3C-48EF-B8E0-87F69D5F331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28467-8ED1-4DEF-8BF1-2702C42FDE87}" type="datetimeFigureOut">
              <a:rPr lang="en-GB" smtClean="0"/>
              <a:pPr/>
              <a:t>22/05/2018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D67D-DF3C-48EF-B8E0-87F69D5F331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28467-8ED1-4DEF-8BF1-2702C42FDE87}" type="datetimeFigureOut">
              <a:rPr lang="en-GB" smtClean="0"/>
              <a:pPr/>
              <a:t>22/05/2018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D67D-DF3C-48EF-B8E0-87F69D5F331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28467-8ED1-4DEF-8BF1-2702C42FDE87}" type="datetimeFigureOut">
              <a:rPr lang="en-GB" smtClean="0"/>
              <a:pPr/>
              <a:t>22/05/2018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CD67D-DF3C-48EF-B8E0-87F69D5F331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028467-8ED1-4DEF-8BF1-2702C42FDE87}" type="datetimeFigureOut">
              <a:rPr lang="en-GB" smtClean="0"/>
              <a:pPr/>
              <a:t>22/05/2018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8CD67D-DF3C-48EF-B8E0-87F69D5F3312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2.png"/><Relationship Id="rId3" Type="http://schemas.openxmlformats.org/officeDocument/2006/relationships/slide" Target="slide13.xml"/><Relationship Id="rId7" Type="http://schemas.openxmlformats.org/officeDocument/2006/relationships/slide" Target="slide16.xml"/><Relationship Id="rId12" Type="http://schemas.openxmlformats.org/officeDocument/2006/relationships/slide" Target="slide14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slide" Target="slide15.xml"/><Relationship Id="rId15" Type="http://schemas.openxmlformats.org/officeDocument/2006/relationships/image" Target="../media/image24.png"/><Relationship Id="rId10" Type="http://schemas.openxmlformats.org/officeDocument/2006/relationships/slide" Target="slide17.xml"/><Relationship Id="rId4" Type="http://schemas.openxmlformats.org/officeDocument/2006/relationships/image" Target="../media/image18.png"/><Relationship Id="rId9" Type="http://schemas.openxmlformats.org/officeDocument/2006/relationships/image" Target="../media/image17.png"/><Relationship Id="rId14" Type="http://schemas.openxmlformats.org/officeDocument/2006/relationships/slide" Target="slide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ecoworld.org.uk/activities/sort_it_out/index.html" TargetMode="Externa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ecoworld.org.uk/activities/the3rs/index.html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ecoworld.org.uk/activities/match_the_three_rs/index.html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ecoworld.org.uk/" TargetMode="Externa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27448" y="404664"/>
            <a:ext cx="100091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17780" cmpd="sng">
                  <a:noFill/>
                  <a:prstDash val="solid"/>
                  <a:miter lim="800000"/>
                </a:ln>
              </a:rPr>
              <a:t>The Three </a:t>
            </a:r>
            <a:r>
              <a:rPr lang="en-US" sz="4000" dirty="0" err="1" smtClean="0">
                <a:ln w="17780" cmpd="sng">
                  <a:noFill/>
                  <a:prstDash val="solid"/>
                  <a:miter lim="800000"/>
                </a:ln>
              </a:rPr>
              <a:t>Rs</a:t>
            </a:r>
            <a:endParaRPr lang="en-US" sz="4000" dirty="0">
              <a:ln w="17780" cmpd="sng">
                <a:noFill/>
                <a:prstDash val="solid"/>
                <a:miter lim="800000"/>
              </a:ln>
            </a:endParaRPr>
          </a:p>
        </p:txBody>
      </p:sp>
      <p:pic>
        <p:nvPicPr>
          <p:cNvPr id="4" name="the-three-r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46393" y="1094542"/>
            <a:ext cx="9571222" cy="538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27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2" name="Picture 12" descr="Pop Can Clip Ar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00888" y="-26052463"/>
            <a:ext cx="1628775" cy="2828925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063552" y="188640"/>
            <a:ext cx="799288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7780" cmpd="sng">
                  <a:noFill/>
                  <a:prstDash val="solid"/>
                  <a:miter lim="800000"/>
                </a:ln>
              </a:rPr>
              <a:t>These things are made from paper, </a:t>
            </a:r>
          </a:p>
          <a:p>
            <a:pPr algn="ctr"/>
            <a:r>
              <a:rPr lang="en-US" sz="4000" dirty="0">
                <a:ln w="17780" cmpd="sng">
                  <a:noFill/>
                  <a:prstDash val="solid"/>
                  <a:miter lim="800000"/>
                </a:ln>
              </a:rPr>
              <a:t>plastic and tin.</a:t>
            </a: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7533" y="3365028"/>
            <a:ext cx="2204926" cy="3224289"/>
          </a:xfrm>
          <a:prstGeom prst="rect">
            <a:avLst/>
          </a:prstGeom>
          <a:noFill/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88245" y="1746966"/>
            <a:ext cx="1611979" cy="1618062"/>
          </a:xfrm>
          <a:prstGeom prst="rect">
            <a:avLst/>
          </a:prstGeom>
          <a:noFill/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29458" y="3753598"/>
            <a:ext cx="1992714" cy="2653021"/>
          </a:xfrm>
          <a:prstGeom prst="rect">
            <a:avLst/>
          </a:prstGeom>
          <a:noFill/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04113" y="1782441"/>
            <a:ext cx="1721703" cy="1721703"/>
          </a:xfrm>
          <a:prstGeom prst="rect">
            <a:avLst/>
          </a:prstGeom>
          <a:noFill/>
        </p:spPr>
      </p:pic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3327" y="3566679"/>
            <a:ext cx="2520280" cy="252028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11624" y="548680"/>
            <a:ext cx="698477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7780" cmpd="sng">
                  <a:noFill/>
                  <a:prstDash val="solid"/>
                  <a:miter lim="800000"/>
                </a:ln>
              </a:rPr>
              <a:t>We can Reduce, Reuse and Recycle them!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2924944"/>
            <a:ext cx="3352800" cy="34575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0" y="2132856"/>
            <a:ext cx="3464188" cy="32301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8" name="Picture 8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45764" y="3068981"/>
            <a:ext cx="2466810" cy="3494157"/>
          </a:xfrm>
          <a:prstGeom prst="rect">
            <a:avLst/>
          </a:prstGeom>
          <a:noFill/>
        </p:spPr>
      </p:pic>
      <p:pic>
        <p:nvPicPr>
          <p:cNvPr id="10244" name="Picture 4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5638" y="1268761"/>
            <a:ext cx="1958314" cy="1965704"/>
          </a:xfrm>
          <a:prstGeom prst="rect">
            <a:avLst/>
          </a:prstGeom>
          <a:noFill/>
        </p:spPr>
      </p:pic>
      <p:pic>
        <p:nvPicPr>
          <p:cNvPr id="10250" name="Picture 10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10155" y="3780313"/>
            <a:ext cx="2063476" cy="2747231"/>
          </a:xfrm>
          <a:prstGeom prst="rect">
            <a:avLst/>
          </a:prstGeom>
          <a:noFill/>
        </p:spPr>
      </p:pic>
      <p:pic>
        <p:nvPicPr>
          <p:cNvPr id="10252" name="Picture 12" descr="Pop Can Clip Art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1400888" y="-26052463"/>
            <a:ext cx="1628775" cy="2828925"/>
          </a:xfrm>
          <a:prstGeom prst="rect">
            <a:avLst/>
          </a:prstGeom>
          <a:noFill/>
        </p:spPr>
      </p:pic>
      <p:pic>
        <p:nvPicPr>
          <p:cNvPr id="10254" name="Picture 14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32005" y="1307078"/>
            <a:ext cx="2124236" cy="2124236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983432" y="429570"/>
            <a:ext cx="1036915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7780" cmpd="sng">
                  <a:noFill/>
                  <a:prstDash val="solid"/>
                  <a:miter lim="800000"/>
                </a:ln>
              </a:rPr>
              <a:t>Click on the rubbish to see what we can recycle.</a:t>
            </a:r>
          </a:p>
        </p:txBody>
      </p:sp>
      <p:pic>
        <p:nvPicPr>
          <p:cNvPr id="10" name="Picture 16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7981" y="3365028"/>
            <a:ext cx="2593398" cy="2593398"/>
          </a:xfrm>
          <a:prstGeom prst="rect">
            <a:avLst/>
          </a:prstGeom>
          <a:noFill/>
        </p:spPr>
      </p:pic>
      <p:pic>
        <p:nvPicPr>
          <p:cNvPr id="11" name="Picture 10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16480" y="5169561"/>
            <a:ext cx="1579729" cy="1577729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51784" y="2564904"/>
            <a:ext cx="3456384" cy="3962733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5087889" y="2643332"/>
            <a:ext cx="18096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Paper</a:t>
            </a:r>
          </a:p>
        </p:txBody>
      </p:sp>
      <p:sp>
        <p:nvSpPr>
          <p:cNvPr id="8" name="Rectangle 7"/>
          <p:cNvSpPr/>
          <p:nvPr/>
        </p:nvSpPr>
        <p:spPr>
          <a:xfrm>
            <a:off x="2063552" y="332657"/>
            <a:ext cx="799288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7780" cmpd="sng">
                  <a:noFill/>
                  <a:prstDash val="solid"/>
                  <a:miter lim="800000"/>
                </a:ln>
              </a:rPr>
              <a:t>The hat is made from paper. </a:t>
            </a:r>
          </a:p>
          <a:p>
            <a:pPr algn="ctr"/>
            <a:r>
              <a:rPr lang="en-US" sz="4000" dirty="0">
                <a:ln w="17780" cmpd="sng">
                  <a:noFill/>
                  <a:prstDash val="solid"/>
                  <a:miter lim="800000"/>
                </a:ln>
              </a:rPr>
              <a:t>It can be recycled and used again!</a:t>
            </a:r>
          </a:p>
        </p:txBody>
      </p:sp>
      <p:pic>
        <p:nvPicPr>
          <p:cNvPr id="9" name="Picture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498" y="4949815"/>
            <a:ext cx="1493396" cy="140806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063552" y="332657"/>
            <a:ext cx="799288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7780" cmpd="sng">
                  <a:noFill/>
                  <a:prstDash val="solid"/>
                  <a:miter lim="800000"/>
                </a:ln>
              </a:rPr>
              <a:t>The plate is made from paper. </a:t>
            </a:r>
          </a:p>
          <a:p>
            <a:pPr algn="ctr"/>
            <a:r>
              <a:rPr lang="en-US" sz="4000" dirty="0">
                <a:ln w="17780" cmpd="sng">
                  <a:noFill/>
                  <a:prstDash val="solid"/>
                  <a:miter lim="800000"/>
                </a:ln>
              </a:rPr>
              <a:t>It can be recycled and used again!</a:t>
            </a:r>
          </a:p>
        </p:txBody>
      </p:sp>
      <p:pic>
        <p:nvPicPr>
          <p:cNvPr id="17" name="B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51784" y="2564904"/>
            <a:ext cx="3456384" cy="3962733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5087889" y="2643332"/>
            <a:ext cx="18096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Paper</a:t>
            </a:r>
          </a:p>
        </p:txBody>
      </p:sp>
      <p:pic>
        <p:nvPicPr>
          <p:cNvPr id="9" name="Picture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498" y="4949815"/>
            <a:ext cx="1493396" cy="140806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51784" y="2564904"/>
            <a:ext cx="3456384" cy="3962733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4889833" y="2657869"/>
            <a:ext cx="19802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Plastic</a:t>
            </a:r>
          </a:p>
        </p:txBody>
      </p:sp>
      <p:sp>
        <p:nvSpPr>
          <p:cNvPr id="8" name="Rectangle 7"/>
          <p:cNvSpPr/>
          <p:nvPr/>
        </p:nvSpPr>
        <p:spPr>
          <a:xfrm>
            <a:off x="2063552" y="332657"/>
            <a:ext cx="799288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7780" cmpd="sng">
                  <a:noFill/>
                  <a:prstDash val="solid"/>
                  <a:miter lim="800000"/>
                </a:ln>
              </a:rPr>
              <a:t>The cup is made from plastic. </a:t>
            </a:r>
          </a:p>
          <a:p>
            <a:pPr algn="ctr"/>
            <a:r>
              <a:rPr lang="en-US" sz="4000" dirty="0">
                <a:ln w="17780" cmpd="sng">
                  <a:noFill/>
                  <a:prstDash val="solid"/>
                  <a:miter lim="800000"/>
                </a:ln>
              </a:rPr>
              <a:t>It can be recycled and used again!</a:t>
            </a:r>
          </a:p>
        </p:txBody>
      </p:sp>
      <p:pic>
        <p:nvPicPr>
          <p:cNvPr id="9" name="Picture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498" y="4949815"/>
            <a:ext cx="1493396" cy="140806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51784" y="2564904"/>
            <a:ext cx="3456384" cy="3962733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063552" y="332657"/>
            <a:ext cx="799288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7780" cmpd="sng">
                  <a:noFill/>
                  <a:prstDash val="solid"/>
                  <a:miter lim="800000"/>
                </a:ln>
              </a:rPr>
              <a:t>The cutlery is made from plastic. </a:t>
            </a:r>
          </a:p>
          <a:p>
            <a:pPr algn="ctr"/>
            <a:r>
              <a:rPr lang="en-US" sz="4000" dirty="0">
                <a:ln w="17780" cmpd="sng">
                  <a:noFill/>
                  <a:prstDash val="solid"/>
                  <a:miter lim="800000"/>
                </a:ln>
              </a:rPr>
              <a:t>It can be recycled and used again!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889833" y="2670643"/>
            <a:ext cx="19802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Plastic</a:t>
            </a:r>
          </a:p>
        </p:txBody>
      </p:sp>
      <p:pic>
        <p:nvPicPr>
          <p:cNvPr id="9" name="Picture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498" y="4949815"/>
            <a:ext cx="1493396" cy="140806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51784" y="2564904"/>
            <a:ext cx="3456384" cy="3962733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5375921" y="2672406"/>
            <a:ext cx="10454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Tin</a:t>
            </a:r>
          </a:p>
        </p:txBody>
      </p:sp>
      <p:sp>
        <p:nvSpPr>
          <p:cNvPr id="8" name="Rectangle 7"/>
          <p:cNvSpPr/>
          <p:nvPr/>
        </p:nvSpPr>
        <p:spPr>
          <a:xfrm>
            <a:off x="2063552" y="332657"/>
            <a:ext cx="799288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7780" cmpd="sng">
                  <a:noFill/>
                  <a:prstDash val="solid"/>
                  <a:miter lim="800000"/>
                </a:ln>
              </a:rPr>
              <a:t>The food can is made from tin. </a:t>
            </a:r>
          </a:p>
          <a:p>
            <a:pPr algn="ctr"/>
            <a:r>
              <a:rPr lang="en-US" sz="4000" dirty="0">
                <a:ln w="17780" cmpd="sng">
                  <a:noFill/>
                  <a:prstDash val="solid"/>
                  <a:miter lim="800000"/>
                </a:ln>
              </a:rPr>
              <a:t>It can be recycled and used again!</a:t>
            </a:r>
          </a:p>
        </p:txBody>
      </p:sp>
      <p:pic>
        <p:nvPicPr>
          <p:cNvPr id="9" name="Picture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498" y="4949815"/>
            <a:ext cx="1493396" cy="140806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31504" y="1262371"/>
            <a:ext cx="885698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7780" cmpd="sng">
                  <a:noFill/>
                  <a:prstDash val="solid"/>
                  <a:miter lim="800000"/>
                </a:ln>
              </a:rPr>
              <a:t>Think about the rubbish in your black bin.</a:t>
            </a:r>
          </a:p>
          <a:p>
            <a:pPr algn="ctr"/>
            <a:r>
              <a:rPr lang="en-US" sz="4000" dirty="0">
                <a:ln w="17780" cmpd="sng">
                  <a:noFill/>
                  <a:prstDash val="solid"/>
                  <a:miter lim="800000"/>
                </a:ln>
              </a:rPr>
              <a:t>Could you recycle it instead? 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4502658" y="3284984"/>
            <a:ext cx="3114676" cy="3114676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86" y="3140968"/>
            <a:ext cx="3143322" cy="32415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1424" y="404664"/>
            <a:ext cx="100091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17780" cmpd="sng">
                  <a:noFill/>
                  <a:prstDash val="solid"/>
                  <a:miter lim="800000"/>
                </a:ln>
              </a:rPr>
              <a:t>Can you help Eco sort out his recycling?</a:t>
            </a:r>
            <a:endParaRPr lang="en-US" sz="4000" dirty="0">
              <a:ln w="17780" cmpd="sng">
                <a:noFill/>
                <a:prstDash val="solid"/>
                <a:miter lim="800000"/>
              </a:ln>
            </a:endParaRPr>
          </a:p>
        </p:txBody>
      </p:sp>
      <p:pic>
        <p:nvPicPr>
          <p:cNvPr id="3" name="Play Sort it ou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1484784"/>
            <a:ext cx="8232994" cy="4780660"/>
          </a:xfrm>
          <a:prstGeom prst="rect">
            <a:avLst/>
          </a:prstGeom>
        </p:spPr>
      </p:pic>
      <p:pic>
        <p:nvPicPr>
          <p:cNvPr id="6" name="Eco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3775536"/>
            <a:ext cx="2658905" cy="2741996"/>
          </a:xfrm>
          <a:prstGeom prst="rect">
            <a:avLst/>
          </a:prstGeom>
        </p:spPr>
      </p:pic>
      <p:sp>
        <p:nvSpPr>
          <p:cNvPr id="4" name="Rectangle 3">
            <a:hlinkClick r:id="rId5"/>
          </p:cNvPr>
          <p:cNvSpPr/>
          <p:nvPr/>
        </p:nvSpPr>
        <p:spPr>
          <a:xfrm>
            <a:off x="4151784" y="2492896"/>
            <a:ext cx="4176464" cy="1282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055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27448" y="404664"/>
            <a:ext cx="100091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17780" cmpd="sng">
                  <a:noFill/>
                  <a:prstDash val="solid"/>
                  <a:miter lim="800000"/>
                </a:ln>
              </a:rPr>
              <a:t>The Waste Hierarchy</a:t>
            </a:r>
            <a:endParaRPr lang="en-US" sz="4000" dirty="0">
              <a:ln w="17780" cmpd="sng">
                <a:noFill/>
                <a:prstDash val="solid"/>
                <a:miter lim="800000"/>
              </a:ln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60118" y="2852936"/>
            <a:ext cx="5040559" cy="1477328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dirty="0" smtClean="0">
                <a:ln w="17780" cmpd="sng">
                  <a:noFill/>
                  <a:prstDash val="solid"/>
                  <a:miter lim="800000"/>
                </a:ln>
                <a:effectLst>
                  <a:glow rad="76200">
                    <a:schemeClr val="bg1">
                      <a:alpha val="40000"/>
                    </a:schemeClr>
                  </a:glow>
                </a:effectLst>
              </a:rPr>
              <a:t>The Three </a:t>
            </a:r>
            <a:r>
              <a:rPr lang="en-US" sz="3000" dirty="0" err="1" smtClean="0">
                <a:ln w="17780" cmpd="sng">
                  <a:noFill/>
                  <a:prstDash val="solid"/>
                  <a:miter lim="800000"/>
                </a:ln>
                <a:effectLst>
                  <a:glow rad="76200">
                    <a:schemeClr val="bg1">
                      <a:alpha val="40000"/>
                    </a:schemeClr>
                  </a:glow>
                </a:effectLst>
              </a:rPr>
              <a:t>Rs</a:t>
            </a:r>
            <a:r>
              <a:rPr lang="en-US" sz="3000" dirty="0" smtClean="0">
                <a:ln w="17780" cmpd="sng">
                  <a:noFill/>
                  <a:prstDash val="solid"/>
                  <a:miter lim="800000"/>
                </a:ln>
                <a:effectLst>
                  <a:glow rad="76200">
                    <a:schemeClr val="bg1">
                      <a:alpha val="40000"/>
                    </a:schemeClr>
                  </a:glow>
                </a:effectLst>
              </a:rPr>
              <a:t> are part of the waste hierarchy.</a:t>
            </a:r>
          </a:p>
          <a:p>
            <a:pPr algn="ctr"/>
            <a:r>
              <a:rPr lang="en-US" sz="3000" dirty="0" smtClean="0">
                <a:ln w="17780" cmpd="sng">
                  <a:noFill/>
                  <a:prstDash val="solid"/>
                  <a:miter lim="800000"/>
                </a:ln>
                <a:effectLst>
                  <a:glow rad="76200">
                    <a:schemeClr val="bg1">
                      <a:alpha val="40000"/>
                    </a:schemeClr>
                  </a:glow>
                </a:effectLst>
              </a:rPr>
              <a:t>Can you name the Three </a:t>
            </a:r>
            <a:r>
              <a:rPr lang="en-US" sz="3000" dirty="0" err="1" smtClean="0">
                <a:ln w="17780" cmpd="sng">
                  <a:noFill/>
                  <a:prstDash val="solid"/>
                  <a:miter lim="800000"/>
                </a:ln>
                <a:effectLst>
                  <a:glow rad="76200">
                    <a:schemeClr val="bg1">
                      <a:alpha val="40000"/>
                    </a:schemeClr>
                  </a:glow>
                </a:effectLst>
              </a:rPr>
              <a:t>Rs</a:t>
            </a:r>
            <a:r>
              <a:rPr lang="en-US" sz="3000" dirty="0" smtClean="0">
                <a:ln w="17780" cmpd="sng">
                  <a:noFill/>
                  <a:prstDash val="solid"/>
                  <a:miter lim="800000"/>
                </a:ln>
                <a:effectLst>
                  <a:glow rad="76200">
                    <a:schemeClr val="bg1">
                      <a:alpha val="40000"/>
                    </a:schemeClr>
                  </a:glow>
                </a:effectLst>
              </a:rPr>
              <a:t>?</a:t>
            </a:r>
            <a:endParaRPr lang="en-US" sz="3000" dirty="0">
              <a:ln w="17780" cmpd="sng">
                <a:noFill/>
                <a:prstDash val="solid"/>
                <a:miter lim="800000"/>
              </a:ln>
              <a:effectLst>
                <a:glow rad="76200">
                  <a:schemeClr val="bg1">
                    <a:alpha val="40000"/>
                  </a:schemeClr>
                </a:glo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1484507"/>
            <a:ext cx="5090615" cy="430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64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C8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27448" y="404664"/>
            <a:ext cx="100091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17780" cmpd="sng">
                  <a:noFill/>
                  <a:prstDash val="solid"/>
                  <a:miter lim="800000"/>
                </a:ln>
              </a:rPr>
              <a:t>Help Dump Town clean up its act!</a:t>
            </a:r>
            <a:endParaRPr lang="en-US" sz="4000" dirty="0">
              <a:ln w="17780" cmpd="sng">
                <a:noFill/>
                <a:prstDash val="solid"/>
                <a:miter lim="800000"/>
              </a:ln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787" y="1174105"/>
            <a:ext cx="8734425" cy="5629275"/>
          </a:xfrm>
          <a:prstGeom prst="rect">
            <a:avLst/>
          </a:prstGeom>
        </p:spPr>
      </p:pic>
      <p:sp>
        <p:nvSpPr>
          <p:cNvPr id="6" name="Rectangle 5">
            <a:hlinkClick r:id="rId4"/>
          </p:cNvPr>
          <p:cNvSpPr/>
          <p:nvPr/>
        </p:nvSpPr>
        <p:spPr>
          <a:xfrm>
            <a:off x="2927648" y="5085184"/>
            <a:ext cx="6120680" cy="1282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090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47528" y="404664"/>
            <a:ext cx="878497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17780" cmpd="sng">
                  <a:noFill/>
                  <a:prstDash val="solid"/>
                  <a:miter lim="800000"/>
                </a:ln>
              </a:rPr>
              <a:t>Can you choose the correct Reduce, Reuse or Recycle action?</a:t>
            </a:r>
            <a:endParaRPr lang="en-US" sz="4000" dirty="0">
              <a:ln w="17780" cmpd="sng">
                <a:noFill/>
                <a:prstDash val="solid"/>
                <a:miter lim="800000"/>
              </a:ln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2132856"/>
            <a:ext cx="10023333" cy="3888432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/>
        </p:nvSpPr>
        <p:spPr>
          <a:xfrm>
            <a:off x="2934758" y="4869160"/>
            <a:ext cx="6120680" cy="1282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967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63552" y="836712"/>
            <a:ext cx="799288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7780" cmpd="sng">
                  <a:noFill/>
                  <a:prstDash val="solid"/>
                  <a:miter lim="800000"/>
                </a:ln>
              </a:rPr>
              <a:t>Let’s try to </a:t>
            </a:r>
            <a:r>
              <a:rPr lang="en-US" sz="4000" dirty="0" smtClean="0">
                <a:ln w="17780" cmpd="sng">
                  <a:noFill/>
                  <a:prstDash val="solid"/>
                  <a:miter lim="800000"/>
                </a:ln>
              </a:rPr>
              <a:t>save </a:t>
            </a:r>
            <a:r>
              <a:rPr lang="en-US" sz="4000" dirty="0">
                <a:ln w="17780" cmpd="sng">
                  <a:noFill/>
                  <a:prstDash val="solid"/>
                  <a:miter lim="800000"/>
                </a:ln>
              </a:rPr>
              <a:t>our planet!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2109618"/>
            <a:ext cx="5711569" cy="43113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2204864"/>
            <a:ext cx="4680520" cy="39121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117058"/>
            <a:ext cx="1077652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17780" cmpd="sng">
                  <a:noFill/>
                  <a:prstDash val="solid"/>
                  <a:miter lim="800000"/>
                </a:ln>
              </a:rPr>
              <a:t>Learn more at </a:t>
            </a:r>
            <a:r>
              <a:rPr lang="en-US" sz="4000" dirty="0">
                <a:ln w="17780" cmpd="sng">
                  <a:noFill/>
                  <a:prstDash val="solid"/>
                  <a:miter lim="800000"/>
                </a:ln>
                <a:hlinkClick r:id="rId5"/>
              </a:rPr>
              <a:t>ecoworld.org.uk</a:t>
            </a:r>
            <a:endParaRPr lang="en-US" sz="4000" dirty="0">
              <a:ln w="17780" cmpd="sng">
                <a:noFill/>
                <a:prstDash val="solid"/>
                <a:miter lim="800000"/>
              </a:ln>
            </a:endParaRPr>
          </a:p>
          <a:p>
            <a:pPr algn="ctr"/>
            <a:r>
              <a:rPr lang="en-US" sz="4000" dirty="0" smtClean="0">
                <a:ln w="17780" cmpd="sng">
                  <a:noFill/>
                  <a:prstDash val="solid"/>
                  <a:miter lim="800000"/>
                </a:ln>
              </a:rPr>
              <a:t> </a:t>
            </a:r>
            <a:endParaRPr lang="en-US" sz="4000" dirty="0">
              <a:ln w="17780" cmpd="sng">
                <a:noFill/>
                <a:prstDash val="solid"/>
                <a:miter lim="800000"/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27448" y="404664"/>
            <a:ext cx="100091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17780" cmpd="sng">
                  <a:noFill/>
                  <a:prstDash val="solid"/>
                  <a:miter lim="800000"/>
                </a:ln>
              </a:rPr>
              <a:t>Reduce</a:t>
            </a:r>
            <a:endParaRPr lang="en-US" sz="4000" dirty="0">
              <a:ln w="17780" cmpd="sng">
                <a:noFill/>
                <a:prstDash val="solid"/>
                <a:miter lim="800000"/>
              </a:ln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1424" y="1052736"/>
            <a:ext cx="10441160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dirty="0" smtClean="0">
                <a:ln w="17780" cmpd="sng">
                  <a:noFill/>
                  <a:prstDash val="solid"/>
                  <a:miter lim="800000"/>
                </a:ln>
              </a:rPr>
              <a:t>Reduce means to use </a:t>
            </a:r>
            <a:r>
              <a:rPr lang="en-US" sz="3000" b="1" dirty="0" smtClean="0">
                <a:ln w="17780" cmpd="sng">
                  <a:noFill/>
                  <a:prstDash val="solid"/>
                  <a:miter lim="800000"/>
                </a:ln>
              </a:rPr>
              <a:t>less</a:t>
            </a:r>
            <a:r>
              <a:rPr lang="en-US" sz="3000" dirty="0" smtClean="0">
                <a:ln w="17780" cmpd="sng">
                  <a:noFill/>
                  <a:prstDash val="solid"/>
                  <a:miter lim="800000"/>
                </a:ln>
              </a:rPr>
              <a:t> of the things you use a lot.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1" t="898" b="80040"/>
          <a:stretch/>
        </p:blipFill>
        <p:spPr>
          <a:xfrm>
            <a:off x="-24680" y="5921"/>
            <a:ext cx="4037812" cy="6480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04" y="2467141"/>
            <a:ext cx="6465543" cy="341013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51384" y="2910423"/>
            <a:ext cx="4519039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dirty="0">
                <a:ln w="17780" cmpd="sng">
                  <a:noFill/>
                  <a:prstDash val="solid"/>
                  <a:miter lim="800000"/>
                </a:ln>
              </a:rPr>
              <a:t>Here are some ideas for ways you can </a:t>
            </a:r>
            <a:r>
              <a:rPr lang="en-US" sz="2800" b="1" dirty="0">
                <a:ln w="17780" cmpd="sng">
                  <a:noFill/>
                  <a:prstDash val="solid"/>
                  <a:miter lim="800000"/>
                </a:ln>
              </a:rPr>
              <a:t>reduce</a:t>
            </a:r>
            <a:r>
              <a:rPr lang="en-US" sz="2800" dirty="0">
                <a:ln w="17780" cmpd="sng">
                  <a:noFill/>
                  <a:prstDash val="solid"/>
                  <a:miter lim="800000"/>
                </a:ln>
              </a:rPr>
              <a:t> waste.</a:t>
            </a:r>
          </a:p>
          <a:p>
            <a:endParaRPr lang="en-US" sz="2800" dirty="0">
              <a:ln w="17780" cmpd="sng">
                <a:noFill/>
                <a:prstDash val="solid"/>
                <a:miter lim="800000"/>
              </a:ln>
            </a:endParaRPr>
          </a:p>
          <a:p>
            <a:r>
              <a:rPr lang="en-US" sz="2800" dirty="0">
                <a:ln w="17780" cmpd="sng">
                  <a:noFill/>
                  <a:prstDash val="solid"/>
                  <a:miter lim="800000"/>
                </a:ln>
              </a:rPr>
              <a:t>How can you reduce waste at home or in school this week?</a:t>
            </a:r>
          </a:p>
        </p:txBody>
      </p:sp>
    </p:spTree>
    <p:extLst>
      <p:ext uri="{BB962C8B-B14F-4D97-AF65-F5344CB8AC3E}">
        <p14:creationId xmlns:p14="http://schemas.microsoft.com/office/powerpoint/2010/main" val="80789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27448" y="404664"/>
            <a:ext cx="100091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17780" cmpd="sng">
                  <a:noFill/>
                  <a:prstDash val="solid"/>
                  <a:miter lim="800000"/>
                </a:ln>
              </a:rPr>
              <a:t>Reuse</a:t>
            </a:r>
            <a:endParaRPr lang="en-US" sz="4000" dirty="0">
              <a:ln w="17780" cmpd="sng">
                <a:noFill/>
                <a:prstDash val="solid"/>
                <a:miter lim="800000"/>
              </a:ln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1424" y="1052736"/>
            <a:ext cx="10297144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dirty="0" smtClean="0">
                <a:ln w="17780" cmpd="sng">
                  <a:noFill/>
                  <a:prstDash val="solid"/>
                  <a:miter lim="800000"/>
                </a:ln>
              </a:rPr>
              <a:t>Reuse means to use things again.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1" t="19960" r="10241" b="60978"/>
          <a:stretch/>
        </p:blipFill>
        <p:spPr>
          <a:xfrm>
            <a:off x="-24680" y="-27383"/>
            <a:ext cx="3528392" cy="6480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896" y="2467140"/>
            <a:ext cx="6465541" cy="341013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51384" y="2910423"/>
            <a:ext cx="4519039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dirty="0">
                <a:ln w="17780" cmpd="sng">
                  <a:noFill/>
                  <a:prstDash val="solid"/>
                  <a:miter lim="800000"/>
                </a:ln>
              </a:rPr>
              <a:t>Here are some ideas for ways you can </a:t>
            </a:r>
            <a:r>
              <a:rPr lang="en-US" sz="2800" b="1" dirty="0">
                <a:ln w="17780" cmpd="sng">
                  <a:noFill/>
                  <a:prstDash val="solid"/>
                  <a:miter lim="800000"/>
                </a:ln>
              </a:rPr>
              <a:t>reuse</a:t>
            </a:r>
            <a:r>
              <a:rPr lang="en-US" sz="2800" dirty="0">
                <a:ln w="17780" cmpd="sng">
                  <a:noFill/>
                  <a:prstDash val="solid"/>
                  <a:miter lim="800000"/>
                </a:ln>
              </a:rPr>
              <a:t> waste.</a:t>
            </a:r>
          </a:p>
          <a:p>
            <a:endParaRPr lang="en-US" sz="2800" dirty="0">
              <a:ln w="17780" cmpd="sng">
                <a:noFill/>
                <a:prstDash val="solid"/>
                <a:miter lim="800000"/>
              </a:ln>
            </a:endParaRPr>
          </a:p>
          <a:p>
            <a:r>
              <a:rPr lang="en-US" sz="2800" dirty="0">
                <a:ln w="17780" cmpd="sng">
                  <a:noFill/>
                  <a:prstDash val="solid"/>
                  <a:miter lim="800000"/>
                </a:ln>
              </a:rPr>
              <a:t>How can you reuse waste items at home or in school this week?</a:t>
            </a:r>
          </a:p>
        </p:txBody>
      </p:sp>
    </p:spTree>
    <p:extLst>
      <p:ext uri="{BB962C8B-B14F-4D97-AF65-F5344CB8AC3E}">
        <p14:creationId xmlns:p14="http://schemas.microsoft.com/office/powerpoint/2010/main" val="268033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27448" y="404664"/>
            <a:ext cx="100091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17780" cmpd="sng">
                  <a:noFill/>
                  <a:prstDash val="solid"/>
                  <a:miter lim="800000"/>
                </a:ln>
              </a:rPr>
              <a:t>Recycle</a:t>
            </a:r>
            <a:endParaRPr lang="en-US" sz="4000" dirty="0">
              <a:ln w="17780" cmpd="sng">
                <a:noFill/>
                <a:prstDash val="solid"/>
                <a:miter lim="800000"/>
              </a:ln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1424" y="1052736"/>
            <a:ext cx="10369152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dirty="0" smtClean="0">
                <a:ln w="17780" cmpd="sng">
                  <a:noFill/>
                  <a:prstDash val="solid"/>
                  <a:miter lim="800000"/>
                </a:ln>
              </a:rPr>
              <a:t>Recycle means to make new items </a:t>
            </a:r>
            <a:r>
              <a:rPr lang="en-US" sz="3000" smtClean="0">
                <a:ln w="17780" cmpd="sng">
                  <a:noFill/>
                  <a:prstDash val="solid"/>
                  <a:miter lim="800000"/>
                </a:ln>
              </a:rPr>
              <a:t>from old ones.</a:t>
            </a:r>
            <a:endParaRPr lang="en-US" sz="3000" dirty="0" smtClean="0">
              <a:ln w="17780" cmpd="sng">
                <a:noFill/>
                <a:prstDash val="solid"/>
                <a:miter lim="800000"/>
              </a:ln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1384" y="2910423"/>
            <a:ext cx="4519039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dirty="0" smtClean="0">
                <a:ln w="17780" cmpd="sng">
                  <a:noFill/>
                  <a:prstDash val="solid"/>
                  <a:miter lim="800000"/>
                </a:ln>
              </a:rPr>
              <a:t>Here are some ideas for items you can </a:t>
            </a:r>
            <a:r>
              <a:rPr lang="en-US" sz="2800" b="1" dirty="0" smtClean="0">
                <a:ln w="17780" cmpd="sng">
                  <a:noFill/>
                  <a:prstDash val="solid"/>
                  <a:miter lim="800000"/>
                </a:ln>
              </a:rPr>
              <a:t>recycle</a:t>
            </a:r>
            <a:r>
              <a:rPr lang="en-US" sz="2800" dirty="0" smtClean="0">
                <a:ln w="17780" cmpd="sng">
                  <a:noFill/>
                  <a:prstDash val="solid"/>
                  <a:miter lim="800000"/>
                </a:ln>
              </a:rPr>
              <a:t>.</a:t>
            </a:r>
          </a:p>
          <a:p>
            <a:endParaRPr lang="en-US" sz="2800" dirty="0" smtClean="0">
              <a:ln w="17780" cmpd="sng">
                <a:noFill/>
                <a:prstDash val="solid"/>
                <a:miter lim="800000"/>
              </a:ln>
            </a:endParaRPr>
          </a:p>
          <a:p>
            <a:r>
              <a:rPr lang="en-US" sz="2800" dirty="0" smtClean="0">
                <a:ln w="17780" cmpd="sng">
                  <a:noFill/>
                  <a:prstDash val="solid"/>
                  <a:miter lim="800000"/>
                </a:ln>
              </a:rPr>
              <a:t>What items can you recycle at home or in school this week?</a:t>
            </a:r>
            <a:endParaRPr lang="en-US" sz="2800" dirty="0">
              <a:ln w="17780" cmpd="sng">
                <a:noFill/>
                <a:prstDash val="solid"/>
                <a:miter lim="800000"/>
              </a:ln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8" t="41854" r="20788" b="43080"/>
          <a:stretch/>
        </p:blipFill>
        <p:spPr>
          <a:xfrm>
            <a:off x="-24680" y="-11415"/>
            <a:ext cx="3096345" cy="6480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896" y="2467140"/>
            <a:ext cx="6465541" cy="341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71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063552" y="1009777"/>
            <a:ext cx="799288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7780" cmpd="sng">
                  <a:noFill/>
                  <a:prstDash val="solid"/>
                  <a:miter lim="800000"/>
                </a:ln>
              </a:rPr>
              <a:t>Look at all the rubbish from </a:t>
            </a:r>
          </a:p>
          <a:p>
            <a:pPr algn="ctr"/>
            <a:r>
              <a:rPr lang="en-US" sz="4000" dirty="0">
                <a:ln w="17780" cmpd="sng">
                  <a:noFill/>
                  <a:prstDash val="solid"/>
                  <a:miter lim="800000"/>
                </a:ln>
              </a:rPr>
              <a:t>Eco’s birthday party!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40" y="3933056"/>
            <a:ext cx="2097864" cy="20978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3933056"/>
            <a:ext cx="2097864" cy="20978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501" y="3933056"/>
            <a:ext cx="2097864" cy="20978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71" y="2708920"/>
            <a:ext cx="2279526" cy="36977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59496" y="1030382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7780" cmpd="sng">
                  <a:noFill/>
                  <a:prstDash val="solid"/>
                  <a:miter lim="800000"/>
                </a:ln>
              </a:rPr>
              <a:t>Throwing it all out won’t help our planet. </a:t>
            </a:r>
          </a:p>
          <a:p>
            <a:pPr algn="ctr"/>
            <a:r>
              <a:rPr lang="en-US" sz="4000" dirty="0">
                <a:ln w="17780" cmpd="sng">
                  <a:noFill/>
                  <a:prstDash val="solid"/>
                  <a:miter lim="800000"/>
                </a:ln>
              </a:rPr>
              <a:t>Can we </a:t>
            </a:r>
            <a:r>
              <a:rPr lang="en-US" sz="4000" b="1" dirty="0">
                <a:ln w="17780" cmpd="sng">
                  <a:noFill/>
                  <a:prstDash val="solid"/>
                  <a:miter lim="800000"/>
                </a:ln>
              </a:rPr>
              <a:t>recycle</a:t>
            </a:r>
            <a:r>
              <a:rPr lang="en-US" sz="4000" dirty="0">
                <a:ln w="17780" cmpd="sng">
                  <a:noFill/>
                  <a:prstDash val="solid"/>
                  <a:miter lim="800000"/>
                </a:ln>
              </a:rPr>
              <a:t> some of it?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40" y="3933056"/>
            <a:ext cx="2097864" cy="20978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3933056"/>
            <a:ext cx="2097864" cy="20978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501" y="3933056"/>
            <a:ext cx="2097864" cy="20978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27" y="2880233"/>
            <a:ext cx="2395812" cy="35542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063552" y="864470"/>
            <a:ext cx="799288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7780" cmpd="sng">
                  <a:noFill/>
                  <a:prstDash val="solid"/>
                  <a:miter lim="800000"/>
                </a:ln>
              </a:rPr>
              <a:t>Instead of putting it in the black bin, let’s put it in a recycling bin and it can be used to make something new.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0" y="3106766"/>
            <a:ext cx="3464188" cy="32301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2830919"/>
            <a:ext cx="2639886" cy="35059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063552" y="1124744"/>
            <a:ext cx="799288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7780" cmpd="sng">
                  <a:noFill/>
                  <a:prstDash val="solid"/>
                  <a:miter lim="800000"/>
                </a:ln>
              </a:rPr>
              <a:t>Let’s look at some of the rubbish inside the black bags.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40" y="3933056"/>
            <a:ext cx="2097864" cy="20978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3933056"/>
            <a:ext cx="2097864" cy="20978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501" y="3933056"/>
            <a:ext cx="2097864" cy="20978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9" y="2880234"/>
            <a:ext cx="2387771" cy="3542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1369</TotalTime>
  <Words>390</Words>
  <Application>Microsoft Office PowerPoint</Application>
  <PresentationFormat>Widescreen</PresentationFormat>
  <Paragraphs>66</Paragraphs>
  <Slides>22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Kate</dc:creator>
  <cp:lastModifiedBy>Julie Gray</cp:lastModifiedBy>
  <cp:revision>166</cp:revision>
  <dcterms:created xsi:type="dcterms:W3CDTF">2011-12-13T16:59:21Z</dcterms:created>
  <dcterms:modified xsi:type="dcterms:W3CDTF">2018-05-22T09:37:50Z</dcterms:modified>
</cp:coreProperties>
</file>