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74" r:id="rId2"/>
    <p:sldId id="278" r:id="rId3"/>
    <p:sldId id="276" r:id="rId4"/>
    <p:sldId id="281" r:id="rId5"/>
    <p:sldId id="275" r:id="rId6"/>
    <p:sldId id="277" r:id="rId7"/>
    <p:sldId id="292" r:id="rId8"/>
    <p:sldId id="294" r:id="rId9"/>
    <p:sldId id="29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C8E4"/>
    <a:srgbClr val="B0DDEC"/>
    <a:srgbClr val="0EE1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10" autoAdjust="0"/>
    <p:restoredTop sz="55474" autoAdjust="0"/>
  </p:normalViewPr>
  <p:slideViewPr>
    <p:cSldViewPr>
      <p:cViewPr varScale="1">
        <p:scale>
          <a:sx n="50" d="100"/>
          <a:sy n="50" d="100"/>
        </p:scale>
        <p:origin x="1440" y="3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2574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1D2555-A332-416D-8BCF-6CD08F84D22E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CF1525-EAA9-423F-85DD-8EF361C122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26378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E80CC-CD0C-4BA3-AD7F-E94F152D2CC6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750672-1F6C-4C11-9351-2A9F3841C4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9320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Teacher’s notes</a:t>
            </a:r>
          </a:p>
          <a:p>
            <a:r>
              <a:rPr lang="en-GB" sz="1200" dirty="0" smtClean="0">
                <a:ln w="17780" cmpd="sng">
                  <a:noFill/>
                  <a:prstDash val="solid"/>
                  <a:miter lim="800000"/>
                </a:ln>
              </a:rPr>
              <a:t>Key questions</a:t>
            </a:r>
            <a:endParaRPr lang="en-GB" sz="1200" dirty="0" smtClean="0">
              <a:ln w="17780" cmpd="sng">
                <a:noFill/>
                <a:prstDash val="solid"/>
                <a:miter lim="800000"/>
              </a:ln>
            </a:endParaRPr>
          </a:p>
          <a:p>
            <a:endParaRPr lang="en-GB" sz="1200" dirty="0" smtClean="0">
              <a:ln w="17780" cmpd="sng">
                <a:noFill/>
                <a:prstDash val="solid"/>
                <a:miter lim="800000"/>
              </a:ln>
            </a:endParaRPr>
          </a:p>
          <a:p>
            <a:r>
              <a:rPr lang="en-GB" sz="1200" dirty="0" smtClean="0">
                <a:ln w="17780" cmpd="sng">
                  <a:noFill/>
                  <a:prstDash val="solid"/>
                  <a:miter lim="800000"/>
                </a:ln>
              </a:rPr>
              <a:t>Why can’t we drink sea water?</a:t>
            </a:r>
            <a:br>
              <a:rPr lang="en-GB" sz="1200" dirty="0" smtClean="0">
                <a:ln w="17780" cmpd="sng">
                  <a:noFill/>
                  <a:prstDash val="solid"/>
                  <a:miter lim="800000"/>
                </a:ln>
              </a:rPr>
            </a:br>
            <a:r>
              <a:rPr lang="en-GB" sz="1200" dirty="0" smtClean="0">
                <a:ln w="17780" cmpd="sng">
                  <a:noFill/>
                  <a:prstDash val="solid"/>
                  <a:miter lim="800000"/>
                </a:ln>
              </a:rPr>
              <a:t>Where we might find fresh water?</a:t>
            </a:r>
            <a:br>
              <a:rPr lang="en-GB" sz="1200" dirty="0" smtClean="0">
                <a:ln w="17780" cmpd="sng">
                  <a:noFill/>
                  <a:prstDash val="solid"/>
                  <a:miter lim="800000"/>
                </a:ln>
              </a:rPr>
            </a:br>
            <a:r>
              <a:rPr lang="en-GB" sz="1200" dirty="0" smtClean="0">
                <a:ln w="17780" cmpd="sng">
                  <a:noFill/>
                  <a:prstDash val="solid"/>
                  <a:miter lim="800000"/>
                </a:ln>
              </a:rPr>
              <a:t>Why do we need to save water?</a:t>
            </a:r>
            <a:endParaRPr lang="en-US" sz="1200" dirty="0" smtClean="0">
              <a:ln w="17780" cmpd="sng">
                <a:noFill/>
                <a:prstDash val="solid"/>
                <a:miter lim="800000"/>
              </a:ln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50672-1F6C-4C11-9351-2A9F3841C45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5605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50672-1F6C-4C11-9351-2A9F3841C45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434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50672-1F6C-4C11-9351-2A9F3841C45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385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50672-1F6C-4C11-9351-2A9F3841C45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9598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50672-1F6C-4C11-9351-2A9F3841C45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5220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Teacher’s </a:t>
            </a:r>
            <a:r>
              <a:rPr lang="en-GB" b="1" dirty="0" smtClean="0"/>
              <a:t>notes</a:t>
            </a:r>
            <a:endParaRPr lang="en-GB" dirty="0" smtClean="0"/>
          </a:p>
          <a:p>
            <a:r>
              <a:rPr lang="en-GB" dirty="0" smtClean="0"/>
              <a:t>New words and phrases:</a:t>
            </a:r>
            <a:r>
              <a:rPr lang="en-GB" baseline="0" dirty="0" smtClean="0"/>
              <a:t> </a:t>
            </a:r>
            <a:r>
              <a:rPr lang="en-GB" b="1" baseline="0" dirty="0" smtClean="0"/>
              <a:t>Birds </a:t>
            </a:r>
            <a:r>
              <a:rPr lang="en-GB" b="1" baseline="0" dirty="0" smtClean="0"/>
              <a:t>eye view</a:t>
            </a:r>
            <a:r>
              <a:rPr lang="en-GB" baseline="0" dirty="0" smtClean="0"/>
              <a:t>, </a:t>
            </a:r>
            <a:r>
              <a:rPr lang="en-GB" b="1" baseline="0" dirty="0" smtClean="0"/>
              <a:t>w</a:t>
            </a:r>
            <a:r>
              <a:rPr lang="en-GB" b="1" dirty="0" smtClean="0"/>
              <a:t>ater source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Invite pupils to present the results of their surveys to the rest of the class. </a:t>
            </a:r>
          </a:p>
          <a:p>
            <a:endParaRPr lang="en-GB" dirty="0" smtClean="0"/>
          </a:p>
          <a:p>
            <a:r>
              <a:rPr lang="en-GB" dirty="0" smtClean="0"/>
              <a:t>Discuss which rooms have the highest number of water sources.</a:t>
            </a:r>
          </a:p>
          <a:p>
            <a:endParaRPr lang="en-GB" dirty="0" smtClean="0"/>
          </a:p>
          <a:p>
            <a:r>
              <a:rPr lang="en-GB" dirty="0" smtClean="0"/>
              <a:t>Discuss where</a:t>
            </a:r>
            <a:r>
              <a:rPr lang="en-GB" baseline="0" dirty="0" smtClean="0"/>
              <a:t> water is most used in the home.</a:t>
            </a:r>
          </a:p>
          <a:p>
            <a:endParaRPr lang="en-GB" baseline="0" dirty="0" smtClean="0"/>
          </a:p>
          <a:p>
            <a:r>
              <a:rPr lang="en-GB" b="0" dirty="0" smtClean="0"/>
              <a:t>The</a:t>
            </a:r>
            <a:r>
              <a:rPr lang="en-GB" b="1" baseline="0" dirty="0" smtClean="0"/>
              <a:t> bathroom</a:t>
            </a:r>
            <a:r>
              <a:rPr lang="en-GB" b="0" baseline="0" dirty="0" smtClean="0"/>
              <a:t> is where most water is used.</a:t>
            </a:r>
          </a:p>
          <a:p>
            <a:r>
              <a:rPr lang="en-GB" b="0" baseline="0" dirty="0" smtClean="0"/>
              <a:t>This is a result of showering and or bathing, toilet flushing, brushing teeth, washing in the basin.</a:t>
            </a:r>
          </a:p>
          <a:p>
            <a:r>
              <a:rPr lang="en-GB" b="0" baseline="0" dirty="0" smtClean="0"/>
              <a:t>Showers account for the biggest water use in the home (25%) followed by lavatories (22%).</a:t>
            </a:r>
            <a:endParaRPr lang="en-GB" b="0" dirty="0" smtClean="0"/>
          </a:p>
          <a:p>
            <a:endParaRPr lang="en-GB" dirty="0" smtClean="0"/>
          </a:p>
          <a:p>
            <a:r>
              <a:rPr lang="en-GB" dirty="0" smtClean="0"/>
              <a:t> 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50672-1F6C-4C11-9351-2A9F3841C45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7131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50672-1F6C-4C11-9351-2A9F3841C45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1794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Teacher’s notes – water saving tips</a:t>
            </a:r>
          </a:p>
          <a:p>
            <a:endParaRPr lang="en-GB" b="1" dirty="0" smtClean="0"/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Turn off the tap when you brush your teeth or whilst you soap your hands before rinsing. </a:t>
            </a:r>
          </a:p>
          <a:p>
            <a:endParaRPr lang="en-GB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Don’t run tap water to cool it down. Instead, fill a reusable bottle with drinking water and keep it in the fridge.</a:t>
            </a:r>
          </a:p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Don't use the toilet as a bin. </a:t>
            </a:r>
          </a:p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Turn taps off fully after use. </a:t>
            </a:r>
          </a:p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Take a shorter shower. </a:t>
            </a:r>
          </a:p>
          <a:p>
            <a:endParaRPr lang="en-GB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Don't leave the water running for rinsing dishes.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 use the dishwasher and washing machine when you have a full load.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Attach a water butt to your drainpipe and use the water collected to water your plants, clean your car and wash your windows.</a:t>
            </a: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a watering can rather than a hosepipe.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b="1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50672-1F6C-4C11-9351-2A9F3841C45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493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50672-1F6C-4C11-9351-2A9F3841C45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908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28467-8ED1-4DEF-8BF1-2702C42FDE87}" type="datetimeFigureOut">
              <a:rPr lang="en-GB" smtClean="0"/>
              <a:pPr/>
              <a:t>22/05/2018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D67D-DF3C-48EF-B8E0-87F69D5F331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28467-8ED1-4DEF-8BF1-2702C42FDE87}" type="datetimeFigureOut">
              <a:rPr lang="en-GB" smtClean="0"/>
              <a:pPr/>
              <a:t>22/05/2018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D67D-DF3C-48EF-B8E0-87F69D5F331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28467-8ED1-4DEF-8BF1-2702C42FDE87}" type="datetimeFigureOut">
              <a:rPr lang="en-GB" smtClean="0"/>
              <a:pPr/>
              <a:t>22/05/2018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D67D-DF3C-48EF-B8E0-87F69D5F331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28467-8ED1-4DEF-8BF1-2702C42FDE87}" type="datetimeFigureOut">
              <a:rPr lang="en-GB" smtClean="0"/>
              <a:pPr/>
              <a:t>22/05/2018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D67D-DF3C-48EF-B8E0-87F69D5F331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28467-8ED1-4DEF-8BF1-2702C42FDE87}" type="datetimeFigureOut">
              <a:rPr lang="en-GB" smtClean="0"/>
              <a:pPr/>
              <a:t>22/05/2018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D67D-DF3C-48EF-B8E0-87F69D5F331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28467-8ED1-4DEF-8BF1-2702C42FDE87}" type="datetimeFigureOut">
              <a:rPr lang="en-GB" smtClean="0"/>
              <a:pPr/>
              <a:t>22/05/2018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D67D-DF3C-48EF-B8E0-87F69D5F331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28467-8ED1-4DEF-8BF1-2702C42FDE87}" type="datetimeFigureOut">
              <a:rPr lang="en-GB" smtClean="0"/>
              <a:pPr/>
              <a:t>22/05/2018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D67D-DF3C-48EF-B8E0-87F69D5F331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28467-8ED1-4DEF-8BF1-2702C42FDE87}" type="datetimeFigureOut">
              <a:rPr lang="en-GB" smtClean="0"/>
              <a:pPr/>
              <a:t>22/05/2018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D67D-DF3C-48EF-B8E0-87F69D5F331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28467-8ED1-4DEF-8BF1-2702C42FDE87}" type="datetimeFigureOut">
              <a:rPr lang="en-GB" smtClean="0"/>
              <a:pPr/>
              <a:t>22/05/2018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D67D-DF3C-48EF-B8E0-87F69D5F331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28467-8ED1-4DEF-8BF1-2702C42FDE87}" type="datetimeFigureOut">
              <a:rPr lang="en-GB" smtClean="0"/>
              <a:pPr/>
              <a:t>22/05/2018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D67D-DF3C-48EF-B8E0-87F69D5F331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28467-8ED1-4DEF-8BF1-2702C42FDE87}" type="datetimeFigureOut">
              <a:rPr lang="en-GB" smtClean="0"/>
              <a:pPr/>
              <a:t>22/05/2018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D67D-DF3C-48EF-B8E0-87F69D5F331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028467-8ED1-4DEF-8BF1-2702C42FDE87}" type="datetimeFigureOut">
              <a:rPr lang="en-GB" smtClean="0"/>
              <a:pPr/>
              <a:t>22/05/2018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CD67D-DF3C-48EF-B8E0-87F69D5F3312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oworld.org.uk/assets/videos/the-three-rs.mp4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hyperlink" Target="http://www.ecoworld.org.uk/activities/waterdetectives/index.html" TargetMode="Externa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hyperlink" Target="http://www.ecoworld.org.uk/activities/how_water_wise_are_you/index.html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oworld.org.uk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7448" y="404664"/>
            <a:ext cx="100091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17780" cmpd="sng">
                  <a:noFill/>
                  <a:prstDash val="solid"/>
                  <a:miter lim="800000"/>
                </a:ln>
              </a:rPr>
              <a:t>Why does every drop count?</a:t>
            </a:r>
            <a:endParaRPr lang="en-US" sz="4000" dirty="0">
              <a:ln w="17780" cmpd="sng">
                <a:noFill/>
                <a:prstDash val="solid"/>
                <a:miter lim="800000"/>
              </a:ln>
            </a:endParaRPr>
          </a:p>
        </p:txBody>
      </p:sp>
      <p:pic>
        <p:nvPicPr>
          <p:cNvPr id="3" name="everydrop-coun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5480" y="1205753"/>
            <a:ext cx="9644186" cy="542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27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7448" y="404664"/>
            <a:ext cx="100091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17780" cmpd="sng">
                  <a:noFill/>
                  <a:prstDash val="solid"/>
                  <a:miter lim="800000"/>
                </a:ln>
              </a:rPr>
              <a:t>Why does every drop count?</a:t>
            </a:r>
            <a:endParaRPr lang="en-US" sz="4000" dirty="0">
              <a:ln w="17780" cmpd="sng">
                <a:noFill/>
                <a:prstDash val="solid"/>
                <a:miter lim="800000"/>
              </a:ln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47728" y="1988840"/>
            <a:ext cx="5040559" cy="553998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 smtClean="0">
                <a:ln w="17780" cmpd="sng">
                  <a:noFill/>
                  <a:prstDash val="solid"/>
                  <a:miter lim="800000"/>
                </a:ln>
                <a:effectLst>
                  <a:glow rad="76200">
                    <a:schemeClr val="bg1">
                      <a:alpha val="40000"/>
                    </a:schemeClr>
                  </a:glow>
                </a:effectLst>
              </a:rPr>
              <a:t>New words and phrases</a:t>
            </a:r>
            <a:endParaRPr lang="en-US" sz="3000" b="1" dirty="0">
              <a:ln w="17780" cmpd="sng">
                <a:noFill/>
                <a:prstDash val="solid"/>
                <a:miter lim="800000"/>
              </a:ln>
              <a:effectLst>
                <a:glow rad="762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43452" y="2645293"/>
            <a:ext cx="5040559" cy="1477328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000" dirty="0">
                <a:ln w="17780" cmpd="sng">
                  <a:noFill/>
                  <a:prstDash val="solid"/>
                  <a:miter lim="800000"/>
                </a:ln>
                <a:effectLst>
                  <a:glow rad="76200">
                    <a:schemeClr val="bg1">
                      <a:alpha val="40000"/>
                    </a:schemeClr>
                  </a:glow>
                </a:effectLst>
              </a:rPr>
              <a:t>Water conservation</a:t>
            </a:r>
          </a:p>
          <a:p>
            <a:pPr algn="ctr"/>
            <a:r>
              <a:rPr lang="en-GB" sz="3000" dirty="0">
                <a:ln w="17780" cmpd="sng">
                  <a:noFill/>
                  <a:prstDash val="solid"/>
                  <a:miter lim="800000"/>
                </a:ln>
                <a:effectLst>
                  <a:glow rad="76200">
                    <a:schemeClr val="bg1">
                      <a:alpha val="40000"/>
                    </a:schemeClr>
                  </a:glow>
                </a:effectLst>
              </a:rPr>
              <a:t>Glacier</a:t>
            </a:r>
          </a:p>
          <a:p>
            <a:pPr algn="ctr"/>
            <a:r>
              <a:rPr lang="en-GB" sz="3000" dirty="0">
                <a:ln w="17780" cmpd="sng">
                  <a:noFill/>
                  <a:prstDash val="solid"/>
                  <a:miter lim="800000"/>
                </a:ln>
                <a:effectLst>
                  <a:glow rad="76200">
                    <a:schemeClr val="bg1">
                      <a:alpha val="40000"/>
                    </a:schemeClr>
                  </a:glow>
                </a:effectLst>
              </a:rPr>
              <a:t>Salt water</a:t>
            </a:r>
            <a:endParaRPr lang="en-US" sz="3000" dirty="0">
              <a:ln w="17780" cmpd="sng">
                <a:noFill/>
                <a:prstDash val="solid"/>
                <a:miter lim="800000"/>
              </a:ln>
              <a:effectLst>
                <a:glow rad="76200">
                  <a:schemeClr val="bg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864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7448" y="404664"/>
            <a:ext cx="100091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17780" cmpd="sng">
                  <a:noFill/>
                  <a:prstDash val="solid"/>
                  <a:miter lim="800000"/>
                </a:ln>
              </a:rPr>
              <a:t>Saving water</a:t>
            </a:r>
            <a:endParaRPr lang="en-US" sz="4000" dirty="0">
              <a:ln w="17780" cmpd="sng">
                <a:noFill/>
                <a:prstDash val="solid"/>
                <a:miter lim="800000"/>
              </a:ln>
            </a:endParaRPr>
          </a:p>
        </p:txBody>
      </p:sp>
      <p:pic>
        <p:nvPicPr>
          <p:cNvPr id="3" name="save-wat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1464" y="1112550"/>
            <a:ext cx="9721080" cy="546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89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7448" y="404664"/>
            <a:ext cx="100091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17780" cmpd="sng">
                  <a:noFill/>
                  <a:prstDash val="solid"/>
                  <a:miter lim="800000"/>
                </a:ln>
              </a:rPr>
              <a:t>Saving water</a:t>
            </a:r>
            <a:endParaRPr lang="en-US" sz="4000" dirty="0">
              <a:ln w="17780" cmpd="sng">
                <a:noFill/>
                <a:prstDash val="solid"/>
                <a:miter lim="800000"/>
              </a:ln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75720" y="1628800"/>
            <a:ext cx="5040559" cy="553998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 smtClean="0">
                <a:ln w="17780" cmpd="sng">
                  <a:noFill/>
                  <a:prstDash val="solid"/>
                  <a:miter lim="800000"/>
                </a:ln>
                <a:effectLst>
                  <a:glow rad="76200">
                    <a:schemeClr val="bg1">
                      <a:alpha val="40000"/>
                    </a:schemeClr>
                  </a:glow>
                </a:effectLst>
              </a:rPr>
              <a:t>New words and phrases</a:t>
            </a:r>
            <a:endParaRPr lang="en-US" sz="3000" b="1" dirty="0">
              <a:ln w="17780" cmpd="sng">
                <a:noFill/>
                <a:prstDash val="solid"/>
                <a:miter lim="800000"/>
              </a:ln>
              <a:effectLst>
                <a:glow rad="762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71444" y="2285253"/>
            <a:ext cx="5040559" cy="3323987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000" dirty="0">
                <a:ln w="17780" cmpd="sng">
                  <a:noFill/>
                  <a:prstDash val="solid"/>
                  <a:miter lim="800000"/>
                </a:ln>
                <a:effectLst>
                  <a:glow rad="76200">
                    <a:schemeClr val="bg1">
                      <a:alpha val="40000"/>
                    </a:schemeClr>
                  </a:glow>
                </a:effectLst>
              </a:rPr>
              <a:t>Efficient water use</a:t>
            </a:r>
          </a:p>
          <a:p>
            <a:pPr algn="ctr"/>
            <a:r>
              <a:rPr lang="en-GB" sz="3000" dirty="0">
                <a:ln w="17780" cmpd="sng">
                  <a:noFill/>
                  <a:prstDash val="solid"/>
                  <a:miter lim="800000"/>
                </a:ln>
                <a:effectLst>
                  <a:glow rad="76200">
                    <a:schemeClr val="bg1">
                      <a:alpha val="40000"/>
                    </a:schemeClr>
                  </a:glow>
                </a:effectLst>
              </a:rPr>
              <a:t>Water hippo</a:t>
            </a:r>
          </a:p>
          <a:p>
            <a:pPr algn="ctr"/>
            <a:r>
              <a:rPr lang="en-GB" sz="3000" dirty="0">
                <a:ln w="17780" cmpd="sng">
                  <a:noFill/>
                  <a:prstDash val="solid"/>
                  <a:miter lim="800000"/>
                </a:ln>
                <a:effectLst>
                  <a:glow rad="76200">
                    <a:schemeClr val="bg1">
                      <a:alpha val="40000"/>
                    </a:schemeClr>
                  </a:glow>
                </a:effectLst>
              </a:rPr>
              <a:t>Toilet cistern</a:t>
            </a:r>
          </a:p>
          <a:p>
            <a:pPr algn="ctr"/>
            <a:r>
              <a:rPr lang="en-GB" sz="3000" dirty="0">
                <a:ln w="17780" cmpd="sng">
                  <a:noFill/>
                  <a:prstDash val="solid"/>
                  <a:miter lim="800000"/>
                </a:ln>
                <a:effectLst>
                  <a:glow rad="76200">
                    <a:schemeClr val="bg1">
                      <a:alpha val="40000"/>
                    </a:schemeClr>
                  </a:glow>
                </a:effectLst>
              </a:rPr>
              <a:t>Tap aerators</a:t>
            </a:r>
          </a:p>
          <a:p>
            <a:pPr algn="ctr"/>
            <a:r>
              <a:rPr lang="en-GB" sz="3000" dirty="0">
                <a:ln w="17780" cmpd="sng">
                  <a:noFill/>
                  <a:prstDash val="solid"/>
                  <a:miter lim="800000"/>
                </a:ln>
                <a:effectLst>
                  <a:glow rad="76200">
                    <a:schemeClr val="bg1">
                      <a:alpha val="40000"/>
                    </a:schemeClr>
                  </a:glow>
                </a:effectLst>
              </a:rPr>
              <a:t>Water-saving showerhead</a:t>
            </a:r>
          </a:p>
          <a:p>
            <a:pPr algn="ctr"/>
            <a:r>
              <a:rPr lang="en-GB" sz="3000" dirty="0">
                <a:ln w="17780" cmpd="sng">
                  <a:noFill/>
                  <a:prstDash val="solid"/>
                  <a:miter lim="800000"/>
                </a:ln>
                <a:effectLst>
                  <a:glow rad="76200">
                    <a:schemeClr val="bg1">
                      <a:alpha val="40000"/>
                    </a:schemeClr>
                  </a:glow>
                </a:effectLst>
              </a:rPr>
              <a:t>Power shower</a:t>
            </a:r>
          </a:p>
          <a:p>
            <a:pPr algn="ctr"/>
            <a:r>
              <a:rPr lang="en-GB" sz="3000" dirty="0">
                <a:ln w="17780" cmpd="sng">
                  <a:noFill/>
                  <a:prstDash val="solid"/>
                  <a:miter lim="800000"/>
                </a:ln>
                <a:effectLst>
                  <a:glow rad="76200">
                    <a:schemeClr val="bg1">
                      <a:alpha val="40000"/>
                    </a:schemeClr>
                  </a:glow>
                </a:effectLst>
              </a:rPr>
              <a:t>Sprinklers</a:t>
            </a:r>
            <a:endParaRPr lang="en-US" sz="3000" dirty="0">
              <a:ln w="17780" cmpd="sng">
                <a:noFill/>
                <a:prstDash val="solid"/>
                <a:miter lim="800000"/>
              </a:ln>
              <a:effectLst>
                <a:glow rad="76200">
                  <a:schemeClr val="bg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809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7448" y="404664"/>
            <a:ext cx="100091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17780" cmpd="sng">
                  <a:noFill/>
                  <a:prstDash val="solid"/>
                  <a:miter lim="800000"/>
                </a:ln>
              </a:rPr>
              <a:t>Water Detectives</a:t>
            </a:r>
            <a:endParaRPr lang="en-US" sz="4000" dirty="0">
              <a:ln w="17780" cmpd="sng">
                <a:noFill/>
                <a:prstDash val="solid"/>
                <a:miter lim="800000"/>
              </a:ln>
            </a:endParaRPr>
          </a:p>
        </p:txBody>
      </p:sp>
      <p:pic>
        <p:nvPicPr>
          <p:cNvPr id="7" name="Picture 6">
            <a:hlinkClick r:id="rId3"/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4" t="14818" r="24635" b="14149"/>
          <a:stretch/>
        </p:blipFill>
        <p:spPr bwMode="auto">
          <a:xfrm>
            <a:off x="2997541" y="1239270"/>
            <a:ext cx="5256584" cy="42281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4732942"/>
            <a:ext cx="5601109" cy="156858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238340" y="5209893"/>
            <a:ext cx="4191547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000" dirty="0" smtClean="0">
                <a:ln w="17780" cmpd="sng">
                  <a:noFill/>
                  <a:prstDash val="solid"/>
                  <a:miter lim="800000"/>
                </a:ln>
              </a:rPr>
              <a:t>Play water detectives</a:t>
            </a:r>
            <a:endParaRPr lang="en-US" sz="3000" dirty="0" smtClean="0">
              <a:ln w="17780" cmpd="sng">
                <a:noFill/>
                <a:prstDash val="solid"/>
                <a:miter lim="800000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68033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695400" y="1268759"/>
            <a:ext cx="11089232" cy="102611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1127448" y="404664"/>
            <a:ext cx="100091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17780" cmpd="sng">
                  <a:noFill/>
                  <a:prstDash val="solid"/>
                  <a:miter lim="800000"/>
                </a:ln>
              </a:rPr>
              <a:t>Using water at </a:t>
            </a:r>
            <a:r>
              <a:rPr lang="en-US" sz="4000" b="1" dirty="0" smtClean="0">
                <a:ln w="17780" cmpd="sng">
                  <a:noFill/>
                  <a:prstDash val="solid"/>
                  <a:miter lim="800000"/>
                </a:ln>
              </a:rPr>
              <a:t>home</a:t>
            </a:r>
            <a:endParaRPr lang="en-US" sz="4000" b="1" dirty="0">
              <a:ln w="17780" cmpd="sng">
                <a:noFill/>
                <a:prstDash val="solid"/>
                <a:miter lim="800000"/>
              </a:ln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84152" y="1340768"/>
            <a:ext cx="1061244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2800" dirty="0" smtClean="0">
                <a:ln w="17780" cmpd="sng">
                  <a:noFill/>
                  <a:prstDash val="solid"/>
                  <a:miter lim="800000"/>
                </a:ln>
              </a:rPr>
              <a:t>Your </a:t>
            </a:r>
            <a:r>
              <a:rPr lang="en-GB" sz="2800" dirty="0">
                <a:ln w="17780" cmpd="sng">
                  <a:noFill/>
                  <a:prstDash val="solid"/>
                  <a:miter lim="800000"/>
                </a:ln>
              </a:rPr>
              <a:t>task is to carry out a </a:t>
            </a:r>
            <a:r>
              <a:rPr lang="en-GB" sz="2800" b="1" dirty="0">
                <a:ln w="17780" cmpd="sng">
                  <a:noFill/>
                  <a:prstDash val="solid"/>
                  <a:miter lim="800000"/>
                </a:ln>
              </a:rPr>
              <a:t>survey</a:t>
            </a:r>
            <a:r>
              <a:rPr lang="en-GB" sz="2800" dirty="0">
                <a:ln w="17780" cmpd="sng">
                  <a:noFill/>
                  <a:prstDash val="solid"/>
                  <a:miter lim="800000"/>
                </a:ln>
              </a:rPr>
              <a:t> of where water is used in </a:t>
            </a:r>
            <a:r>
              <a:rPr lang="en-GB" sz="2800" dirty="0" smtClean="0">
                <a:ln w="17780" cmpd="sng">
                  <a:noFill/>
                  <a:prstDash val="solid"/>
                  <a:miter lim="800000"/>
                </a:ln>
              </a:rPr>
              <a:t>your </a:t>
            </a:r>
            <a:r>
              <a:rPr lang="en-GB" sz="2800" b="1" dirty="0" smtClean="0">
                <a:ln w="17780" cmpd="sng">
                  <a:noFill/>
                  <a:prstDash val="solid"/>
                  <a:miter lim="800000"/>
                </a:ln>
              </a:rPr>
              <a:t>home</a:t>
            </a:r>
            <a:r>
              <a:rPr lang="en-GB" sz="2800" dirty="0" smtClean="0">
                <a:ln w="17780" cmpd="sng">
                  <a:noFill/>
                  <a:prstDash val="solid"/>
                  <a:miter lim="800000"/>
                </a:ln>
              </a:rPr>
              <a:t>. Can you:</a:t>
            </a:r>
            <a:endParaRPr lang="en-GB" sz="2800" dirty="0">
              <a:ln w="17780" cmpd="sng">
                <a:noFill/>
                <a:prstDash val="solid"/>
                <a:miter lim="800000"/>
              </a:ln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415480" y="2443895"/>
            <a:ext cx="9217024" cy="64807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ounded Rectangle 10"/>
          <p:cNvSpPr/>
          <p:nvPr/>
        </p:nvSpPr>
        <p:spPr>
          <a:xfrm>
            <a:off x="1408088" y="3285566"/>
            <a:ext cx="9217024" cy="64807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unded Rectangle 11"/>
          <p:cNvSpPr/>
          <p:nvPr/>
        </p:nvSpPr>
        <p:spPr>
          <a:xfrm>
            <a:off x="1408088" y="4172087"/>
            <a:ext cx="9217024" cy="98332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584175" y="2476915"/>
            <a:ext cx="9120338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2800" dirty="0" smtClean="0">
                <a:ln w="17780" cmpd="sng">
                  <a:noFill/>
                  <a:prstDash val="solid"/>
                  <a:miter lim="800000"/>
                </a:ln>
              </a:rPr>
              <a:t>Draw </a:t>
            </a:r>
            <a:r>
              <a:rPr lang="en-GB" sz="2800" dirty="0">
                <a:ln w="17780" cmpd="sng">
                  <a:noFill/>
                  <a:prstDash val="solid"/>
                  <a:miter lim="800000"/>
                </a:ln>
              </a:rPr>
              <a:t>a </a:t>
            </a:r>
            <a:r>
              <a:rPr lang="en-GB" sz="2800" b="1" dirty="0" smtClean="0">
                <a:ln w="17780" cmpd="sng">
                  <a:noFill/>
                  <a:prstDash val="solid"/>
                  <a:miter lim="800000"/>
                </a:ln>
              </a:rPr>
              <a:t>birds </a:t>
            </a:r>
            <a:r>
              <a:rPr lang="en-GB" sz="2800" b="1" dirty="0">
                <a:ln w="17780" cmpd="sng">
                  <a:noFill/>
                  <a:prstDash val="solid"/>
                  <a:miter lim="800000"/>
                </a:ln>
              </a:rPr>
              <a:t>eye view </a:t>
            </a:r>
            <a:r>
              <a:rPr lang="en-GB" sz="2800" dirty="0">
                <a:ln w="17780" cmpd="sng">
                  <a:noFill/>
                  <a:prstDash val="solid"/>
                  <a:miter lim="800000"/>
                </a:ln>
              </a:rPr>
              <a:t>of the main rooms in your </a:t>
            </a:r>
            <a:r>
              <a:rPr lang="en-GB" sz="2800" dirty="0" smtClean="0">
                <a:ln w="17780" cmpd="sng">
                  <a:noFill/>
                  <a:prstDash val="solid"/>
                  <a:miter lim="800000"/>
                </a:ln>
              </a:rPr>
              <a:t>house.</a:t>
            </a:r>
            <a:br>
              <a:rPr lang="en-GB" sz="2800" dirty="0" smtClean="0">
                <a:ln w="17780" cmpd="sng">
                  <a:noFill/>
                  <a:prstDash val="solid"/>
                  <a:miter lim="800000"/>
                </a:ln>
              </a:rPr>
            </a:br>
            <a:endParaRPr lang="en-GB" sz="2800" dirty="0">
              <a:ln w="17780" cmpd="sng">
                <a:noFill/>
                <a:prstDash val="solid"/>
                <a:miter lim="800000"/>
              </a:ln>
            </a:endParaRPr>
          </a:p>
          <a:p>
            <a:r>
              <a:rPr lang="en-GB" sz="2800" dirty="0" smtClean="0">
                <a:ln w="17780" cmpd="sng">
                  <a:noFill/>
                  <a:prstDash val="solid"/>
                  <a:miter lim="800000"/>
                </a:ln>
              </a:rPr>
              <a:t>Add </a:t>
            </a:r>
            <a:r>
              <a:rPr lang="en-GB" sz="2800" dirty="0">
                <a:ln w="17780" cmpd="sng">
                  <a:noFill/>
                  <a:prstDash val="solid"/>
                  <a:miter lim="800000"/>
                </a:ln>
              </a:rPr>
              <a:t>a symbol to show each place </a:t>
            </a:r>
            <a:r>
              <a:rPr lang="en-GB" sz="2800" b="1" dirty="0">
                <a:ln w="17780" cmpd="sng">
                  <a:noFill/>
                  <a:prstDash val="solid"/>
                  <a:miter lim="800000"/>
                </a:ln>
              </a:rPr>
              <a:t>where water is used</a:t>
            </a:r>
            <a:r>
              <a:rPr lang="en-GB" sz="2800" dirty="0">
                <a:ln w="17780" cmpd="sng">
                  <a:noFill/>
                  <a:prstDash val="solid"/>
                  <a:miter lim="800000"/>
                </a:ln>
              </a:rPr>
              <a:t>. </a:t>
            </a:r>
            <a:r>
              <a:rPr lang="en-GB" sz="2800" dirty="0" smtClean="0">
                <a:ln w="17780" cmpd="sng">
                  <a:noFill/>
                  <a:prstDash val="solid"/>
                  <a:miter lim="800000"/>
                </a:ln>
              </a:rPr>
              <a:t/>
            </a:r>
            <a:br>
              <a:rPr lang="en-GB" sz="2800" dirty="0" smtClean="0">
                <a:ln w="17780" cmpd="sng">
                  <a:noFill/>
                  <a:prstDash val="solid"/>
                  <a:miter lim="800000"/>
                </a:ln>
              </a:rPr>
            </a:br>
            <a:endParaRPr lang="en-GB" sz="2800" dirty="0">
              <a:ln w="17780" cmpd="sng">
                <a:noFill/>
                <a:prstDash val="solid"/>
                <a:miter lim="800000"/>
              </a:ln>
            </a:endParaRPr>
          </a:p>
          <a:p>
            <a:r>
              <a:rPr lang="en-GB" sz="2800" dirty="0" smtClean="0">
                <a:ln w="17780" cmpd="sng">
                  <a:noFill/>
                  <a:prstDash val="solid"/>
                  <a:miter lim="800000"/>
                </a:ln>
              </a:rPr>
              <a:t>At home </a:t>
            </a:r>
            <a:r>
              <a:rPr lang="en-GB" sz="2800" b="1" dirty="0" smtClean="0">
                <a:ln w="17780" cmpd="sng">
                  <a:noFill/>
                  <a:prstDash val="solid"/>
                  <a:miter lim="800000"/>
                </a:ln>
              </a:rPr>
              <a:t>count</a:t>
            </a:r>
            <a:r>
              <a:rPr lang="en-GB" sz="2800" dirty="0" smtClean="0">
                <a:ln w="17780" cmpd="sng">
                  <a:noFill/>
                  <a:prstDash val="solid"/>
                  <a:miter lim="800000"/>
                </a:ln>
              </a:rPr>
              <a:t> </a:t>
            </a:r>
            <a:r>
              <a:rPr lang="en-GB" sz="2800" dirty="0">
                <a:ln w="17780" cmpd="sng">
                  <a:noFill/>
                  <a:prstDash val="solid"/>
                  <a:miter lim="800000"/>
                </a:ln>
              </a:rPr>
              <a:t>the number of </a:t>
            </a:r>
            <a:r>
              <a:rPr lang="en-GB" sz="2800" b="1" dirty="0">
                <a:ln w="17780" cmpd="sng">
                  <a:noFill/>
                  <a:prstDash val="solid"/>
                  <a:miter lim="800000"/>
                </a:ln>
              </a:rPr>
              <a:t>water sources </a:t>
            </a:r>
            <a:r>
              <a:rPr lang="en-GB" sz="2800" dirty="0">
                <a:ln w="17780" cmpd="sng">
                  <a:noFill/>
                  <a:prstDash val="solid"/>
                  <a:miter lim="800000"/>
                </a:ln>
              </a:rPr>
              <a:t>in each </a:t>
            </a:r>
            <a:r>
              <a:rPr lang="en-GB" sz="2800" dirty="0" smtClean="0">
                <a:ln w="17780" cmpd="sng">
                  <a:noFill/>
                  <a:prstDash val="solid"/>
                  <a:miter lim="800000"/>
                </a:ln>
              </a:rPr>
              <a:t>room.  Calculate </a:t>
            </a:r>
            <a:r>
              <a:rPr lang="en-GB" sz="2800" dirty="0">
                <a:ln w="17780" cmpd="sng">
                  <a:noFill/>
                  <a:prstDash val="solid"/>
                  <a:miter lim="800000"/>
                </a:ln>
              </a:rPr>
              <a:t>the </a:t>
            </a:r>
            <a:r>
              <a:rPr lang="en-GB" sz="2800" b="1" dirty="0" smtClean="0">
                <a:ln w="17780" cmpd="sng">
                  <a:noFill/>
                  <a:prstDash val="solid"/>
                  <a:miter lim="800000"/>
                </a:ln>
              </a:rPr>
              <a:t>total</a:t>
            </a:r>
            <a:r>
              <a:rPr lang="en-GB" sz="2800" dirty="0">
                <a:ln w="17780" cmpd="sng">
                  <a:noFill/>
                  <a:prstDash val="solid"/>
                  <a:miter lim="800000"/>
                </a:ln>
              </a:rPr>
              <a:t> </a:t>
            </a:r>
            <a:r>
              <a:rPr lang="en-GB" sz="2800" dirty="0" smtClean="0">
                <a:ln w="17780" cmpd="sng">
                  <a:noFill/>
                  <a:prstDash val="solid"/>
                  <a:miter lim="800000"/>
                </a:ln>
              </a:rPr>
              <a:t>number of water sources.</a:t>
            </a:r>
            <a:endParaRPr lang="en-GB" sz="2800" dirty="0">
              <a:ln w="17780" cmpd="sng">
                <a:noFill/>
                <a:prstDash val="solid"/>
                <a:miter lim="800000"/>
              </a:ln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415480" y="5398007"/>
            <a:ext cx="9217024" cy="98332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1584175" y="5378220"/>
            <a:ext cx="849694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2800" dirty="0" smtClean="0">
                <a:ln w="17780" cmpd="sng">
                  <a:noFill/>
                  <a:prstDash val="solid"/>
                  <a:miter lim="800000"/>
                </a:ln>
              </a:rPr>
              <a:t>Can you </a:t>
            </a:r>
            <a:r>
              <a:rPr lang="en-GB" sz="2800" b="1" dirty="0" smtClean="0">
                <a:ln w="17780" cmpd="sng">
                  <a:noFill/>
                  <a:prstDash val="solid"/>
                  <a:miter lim="800000"/>
                </a:ln>
              </a:rPr>
              <a:t>estimate</a:t>
            </a:r>
            <a:r>
              <a:rPr lang="en-GB" sz="2800" dirty="0" smtClean="0">
                <a:ln w="17780" cmpd="sng">
                  <a:noFill/>
                  <a:prstDash val="solid"/>
                  <a:miter lim="800000"/>
                </a:ln>
              </a:rPr>
              <a:t> where water is used most in your house?</a:t>
            </a:r>
            <a:endParaRPr lang="en-GB" sz="2800" dirty="0">
              <a:ln w="17780" cmpd="sng">
                <a:noFill/>
                <a:prstDash val="solid"/>
                <a:miter lim="800000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77171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088" y="1196752"/>
            <a:ext cx="4793704" cy="47937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27448" y="404664"/>
            <a:ext cx="100091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000" dirty="0" smtClean="0">
                <a:ln w="17780" cmpd="sng">
                  <a:noFill/>
                  <a:prstDash val="solid"/>
                  <a:miter lim="800000"/>
                </a:ln>
              </a:rPr>
              <a:t>Learn how to be water wise</a:t>
            </a:r>
            <a:endParaRPr lang="en-US" sz="4000" dirty="0">
              <a:ln w="17780" cmpd="sng">
                <a:noFill/>
                <a:prstDash val="solid"/>
                <a:miter lim="800000"/>
              </a:ln>
            </a:endParaRPr>
          </a:p>
        </p:txBody>
      </p:sp>
      <p:pic>
        <p:nvPicPr>
          <p:cNvPr id="5" name="Picture 4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80" y="4941168"/>
            <a:ext cx="5601109" cy="15685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66653" y="5436458"/>
            <a:ext cx="4191547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000" dirty="0" smtClean="0">
                <a:ln w="17780" cmpd="sng">
                  <a:noFill/>
                  <a:prstDash val="solid"/>
                  <a:miter lim="800000"/>
                </a:ln>
              </a:rPr>
              <a:t>Play water wise</a:t>
            </a:r>
            <a:endParaRPr lang="en-US" sz="3000" dirty="0" smtClean="0">
              <a:ln w="17780" cmpd="sng">
                <a:noFill/>
                <a:prstDash val="solid"/>
                <a:miter lim="800000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90539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7448" y="404664"/>
            <a:ext cx="100091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000" dirty="0" smtClean="0">
                <a:ln w="17780" cmpd="sng">
                  <a:noFill/>
                  <a:prstDash val="solid"/>
                  <a:miter lim="800000"/>
                </a:ln>
              </a:rPr>
              <a:t>Saving water</a:t>
            </a:r>
            <a:endParaRPr lang="en-US" sz="4000" dirty="0">
              <a:ln w="17780" cmpd="sng">
                <a:noFill/>
                <a:prstDash val="solid"/>
                <a:miter lim="800000"/>
              </a:ln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621517" y="2714435"/>
            <a:ext cx="9547785" cy="93610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855640" y="2920876"/>
            <a:ext cx="72008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dirty="0" smtClean="0">
                <a:ln w="17780" cmpd="sng">
                  <a:noFill/>
                  <a:prstDash val="solid"/>
                  <a:miter lim="800000"/>
                </a:ln>
              </a:rPr>
              <a:t>What water saving tips can you remember?</a:t>
            </a:r>
            <a:endParaRPr lang="en-GB" sz="2800" dirty="0">
              <a:ln w="17780" cmpd="sng">
                <a:noFill/>
                <a:prstDash val="solid"/>
                <a:miter lim="800000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74403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063552" y="1052736"/>
            <a:ext cx="799288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7780" cmpd="sng">
                  <a:noFill/>
                  <a:prstDash val="solid"/>
                  <a:miter lim="800000"/>
                </a:ln>
              </a:rPr>
              <a:t>Let’s try to save our planet!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117058"/>
            <a:ext cx="1077652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17780" cmpd="sng">
                  <a:noFill/>
                  <a:prstDash val="solid"/>
                  <a:miter lim="800000"/>
                </a:ln>
              </a:rPr>
              <a:t>Learn more at </a:t>
            </a:r>
            <a:r>
              <a:rPr lang="en-US" sz="4000" dirty="0">
                <a:ln w="17780" cmpd="sng">
                  <a:noFill/>
                  <a:prstDash val="solid"/>
                  <a:miter lim="800000"/>
                </a:ln>
                <a:hlinkClick r:id="rId3"/>
              </a:rPr>
              <a:t>ecoworld.org.uk</a:t>
            </a:r>
            <a:endParaRPr lang="en-US" sz="4000" dirty="0">
              <a:ln w="17780" cmpd="sng">
                <a:noFill/>
                <a:prstDash val="solid"/>
                <a:miter lim="800000"/>
              </a:ln>
            </a:endParaRPr>
          </a:p>
          <a:p>
            <a:pPr algn="ctr"/>
            <a:r>
              <a:rPr lang="en-US" sz="4000" dirty="0" smtClean="0">
                <a:ln w="17780" cmpd="sng">
                  <a:noFill/>
                  <a:prstDash val="solid"/>
                  <a:miter lim="800000"/>
                </a:ln>
              </a:rPr>
              <a:t> </a:t>
            </a:r>
            <a:endParaRPr lang="en-US" sz="4000" dirty="0">
              <a:ln w="17780" cmpd="sng">
                <a:noFill/>
                <a:prstDash val="solid"/>
                <a:miter lim="800000"/>
              </a:ln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2109618"/>
            <a:ext cx="5711569" cy="43113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2204864"/>
            <a:ext cx="4680520" cy="391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08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1608</TotalTime>
  <Words>373</Words>
  <Application>Microsoft Office PowerPoint</Application>
  <PresentationFormat>Widescreen</PresentationFormat>
  <Paragraphs>81</Paragraphs>
  <Slides>9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Kate</dc:creator>
  <cp:lastModifiedBy>Julie Gray</cp:lastModifiedBy>
  <cp:revision>265</cp:revision>
  <dcterms:created xsi:type="dcterms:W3CDTF">2011-12-13T16:59:21Z</dcterms:created>
  <dcterms:modified xsi:type="dcterms:W3CDTF">2018-05-22T11:38:28Z</dcterms:modified>
</cp:coreProperties>
</file>